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  <p:sldId id="280" r:id="rId21"/>
    <p:sldId id="276" r:id="rId22"/>
    <p:sldId id="277" r:id="rId23"/>
    <p:sldId id="278" r:id="rId24"/>
    <p:sldId id="279" r:id="rId25"/>
    <p:sldId id="282" r:id="rId26"/>
    <p:sldId id="284" r:id="rId27"/>
    <p:sldId id="281" r:id="rId28"/>
    <p:sldId id="283" r:id="rId29"/>
    <p:sldId id="285" r:id="rId30"/>
    <p:sldId id="286" r:id="rId31"/>
    <p:sldId id="288" r:id="rId32"/>
    <p:sldId id="291" r:id="rId33"/>
    <p:sldId id="289" r:id="rId34"/>
    <p:sldId id="292" r:id="rId35"/>
    <p:sldId id="293" r:id="rId36"/>
    <p:sldId id="294" r:id="rId37"/>
    <p:sldId id="303" r:id="rId38"/>
    <p:sldId id="304" r:id="rId39"/>
    <p:sldId id="305" r:id="rId40"/>
    <p:sldId id="306" r:id="rId41"/>
    <p:sldId id="295" r:id="rId42"/>
    <p:sldId id="296" r:id="rId43"/>
    <p:sldId id="297" r:id="rId44"/>
    <p:sldId id="298" r:id="rId45"/>
    <p:sldId id="300" r:id="rId46"/>
    <p:sldId id="299" r:id="rId47"/>
    <p:sldId id="301" r:id="rId48"/>
    <p:sldId id="302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1548" autoAdjust="0"/>
  </p:normalViewPr>
  <p:slideViewPr>
    <p:cSldViewPr snapToGrid="0">
      <p:cViewPr varScale="1">
        <p:scale>
          <a:sx n="55" d="100"/>
          <a:sy n="55" d="100"/>
        </p:scale>
        <p:origin x="13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E9E51-A754-40B4-A927-68A9C14A392E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24FB5-24F1-4474-AA1E-692C3DABB9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178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24FB5-24F1-4474-AA1E-692C3DABB9E6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0527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24FB5-24F1-4474-AA1E-692C3DABB9E6}" type="slidenum">
              <a:rPr lang="en-IN" smtClean="0"/>
              <a:t>16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1320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24FB5-24F1-4474-AA1E-692C3DABB9E6}" type="slidenum">
              <a:rPr lang="en-IN" smtClean="0"/>
              <a:t>17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490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24FB5-24F1-4474-AA1E-692C3DABB9E6}" type="slidenum">
              <a:rPr lang="en-IN" smtClean="0"/>
              <a:t>21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6953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24FB5-24F1-4474-AA1E-692C3DABB9E6}" type="slidenum">
              <a:rPr lang="en-IN" smtClean="0"/>
              <a:t>27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0567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324FB5-24F1-4474-AA1E-692C3DABB9E6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5499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3979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9022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0635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498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1441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4947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345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88304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360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775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574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67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984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491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421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3691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5126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384B3B7-D0DB-4D62-8C76-CE3A1CB231D6}" type="datetimeFigureOut">
              <a:rPr lang="en-IN" smtClean="0"/>
              <a:t>21-01-2021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21429-A062-4AFE-A5E3-4AA36DA7CE7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2960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41E0B-80EF-4E0A-A9E5-26382FA7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2599" y="1671638"/>
            <a:ext cx="9144000" cy="3300411"/>
          </a:xfrm>
          <a:solidFill>
            <a:schemeClr val="accent1">
              <a:lumMod val="50000"/>
            </a:schemeClr>
          </a:solidFill>
        </p:spPr>
        <p:txBody>
          <a:bodyPr/>
          <a:lstStyle/>
          <a:p>
            <a:r>
              <a:rPr lang="en-IN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</a:t>
            </a:r>
            <a:r>
              <a:rPr lang="en-IN" sz="8000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8000" dirty="0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8000" dirty="0" err="1">
                <a:solidFill>
                  <a:schemeClr val="tx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br>
              <a:rPr lang="en-IN" sz="8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</a:br>
            <a:endParaRPr lang="en-IN" sz="80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072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E2F7AF-7077-45F9-90FD-380F794E306C}"/>
              </a:ext>
            </a:extLst>
          </p:cNvPr>
          <p:cNvSpPr txBox="1"/>
          <p:nvPr/>
        </p:nvSpPr>
        <p:spPr>
          <a:xfrm>
            <a:off x="685800" y="895350"/>
            <a:ext cx="101917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শুরু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পূর্ণযতি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পর্যন্ত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পুরো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ছত্রটির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algn="ctr"/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মনের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সম্পূর্ণ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বসে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পূর্ণযতি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) 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পঞ্চশরে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দগ্ধ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করেছো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এ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সন্ন্যাসী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বিশ্বময়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দিয়েছ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ছড়ায়ে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।’ </a:t>
            </a: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673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680568-08C2-4665-955A-8A844FA8C27D}"/>
              </a:ext>
            </a:extLst>
          </p:cNvPr>
          <p:cNvSpPr txBox="1"/>
          <p:nvPr/>
        </p:nvSpPr>
        <p:spPr>
          <a:xfrm>
            <a:off x="638175" y="474345"/>
            <a:ext cx="1091565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স্তবক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একগুচ্ছ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তৈরি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স্তবক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মরিতে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চাহি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সুন্দর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ভুবনে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মানবের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মাঝে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বাঁচিবারে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চাই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সূর্যকরে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পুষ্পিত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কাননে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জীবন্ত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হৃদয়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মাঝে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স্থান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পাই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।’</a:t>
            </a:r>
          </a:p>
        </p:txBody>
      </p:sp>
    </p:spTree>
    <p:extLst>
      <p:ext uri="{BB962C8B-B14F-4D97-AF65-F5344CB8AC3E}">
        <p14:creationId xmlns:p14="http://schemas.microsoft.com/office/powerpoint/2010/main" val="548605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E5A66E8-D447-48F5-B7B9-ABF43015BBE6}"/>
              </a:ext>
            </a:extLst>
          </p:cNvPr>
          <p:cNvSpPr txBox="1"/>
          <p:nvPr/>
        </p:nvSpPr>
        <p:spPr>
          <a:xfrm>
            <a:off x="714375" y="1259175"/>
            <a:ext cx="1076325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কবিতাপাঠের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গতিভঙ্গীকে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দ্রুত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মধ্যম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ধীর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2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260302-AC71-46F9-9DF6-D1CCDE65D810}"/>
              </a:ext>
            </a:extLst>
          </p:cNvPr>
          <p:cNvSpPr txBox="1"/>
          <p:nvPr/>
        </p:nvSpPr>
        <p:spPr>
          <a:xfrm>
            <a:off x="419100" y="914400"/>
            <a:ext cx="1158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মিল</a:t>
            </a:r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কখনও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পর্বান্তে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কখনও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চরণান্তে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অনুপ্রাস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মিল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600" dirty="0">
                <a:latin typeface="Calibri" panose="020F0502020204030204" pitchFamily="34" charset="0"/>
                <a:cs typeface="Calibri" panose="020F0502020204030204" pitchFamily="34" charset="0"/>
              </a:rPr>
              <a:t>Rhyme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চিরসুখীজন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ভ্রমে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কখন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ব্যথিত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বেদন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বুঝিতে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যাতনা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বিষে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বুঝিবে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কিসে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কভু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আশীবিষে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দংশেনি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যারে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।।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35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63216A-88A7-4019-8E8B-2711F4E17379}"/>
              </a:ext>
            </a:extLst>
          </p:cNvPr>
          <p:cNvSpPr txBox="1"/>
          <p:nvPr/>
        </p:nvSpPr>
        <p:spPr>
          <a:xfrm>
            <a:off x="923925" y="342900"/>
            <a:ext cx="1034415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শ্বাসাঘাত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পাঠের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প্রতিপর্বের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আঘাত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ঝোঁক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একেই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শ্বাসাঘাত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 ( </a:t>
            </a:r>
            <a:r>
              <a:rPr lang="as-IN" sz="4800" dirty="0">
                <a:latin typeface="Bangla" panose="03000603000000000000" pitchFamily="66" charset="0"/>
                <a:cs typeface="Bangla" panose="03000603000000000000" pitchFamily="66" charset="0"/>
              </a:rPr>
              <a:t>৴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  </a:t>
            </a:r>
            <a:r>
              <a:rPr lang="as-IN" sz="4800" dirty="0">
                <a:latin typeface="Bangla" panose="03000603000000000000" pitchFamily="66" charset="0"/>
                <a:cs typeface="Bangla" panose="03000603000000000000" pitchFamily="66" charset="0"/>
              </a:rPr>
              <a:t>৴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as-IN" sz="4800" dirty="0">
                <a:latin typeface="Bangla" panose="03000603000000000000" pitchFamily="66" charset="0"/>
                <a:cs typeface="Bangla" panose="03000603000000000000" pitchFamily="66" charset="0"/>
              </a:rPr>
              <a:t>৴ 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      </a:t>
            </a:r>
            <a:r>
              <a:rPr lang="as-IN" sz="4800" dirty="0">
                <a:latin typeface="Bangla" panose="03000603000000000000" pitchFamily="66" charset="0"/>
                <a:cs typeface="Bangla" panose="03000603000000000000" pitchFamily="66" charset="0"/>
              </a:rPr>
              <a:t>৴ 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    </a:t>
            </a:r>
            <a:r>
              <a:rPr lang="as-IN" sz="4800" dirty="0">
                <a:latin typeface="Bangla" panose="03000603000000000000" pitchFamily="66" charset="0"/>
                <a:cs typeface="Bangla" panose="03000603000000000000" pitchFamily="66" charset="0"/>
              </a:rPr>
              <a:t>৴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বৃষ্টি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টাপুর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টুপুর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নদে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এল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বান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।’</a:t>
            </a:r>
          </a:p>
          <a:p>
            <a:pPr algn="ctr"/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684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150AB8-5EF3-4E53-ACA8-C07556B0764A}"/>
              </a:ext>
            </a:extLst>
          </p:cNvPr>
          <p:cNvSpPr txBox="1"/>
          <p:nvPr/>
        </p:nvSpPr>
        <p:spPr>
          <a:xfrm>
            <a:off x="671147" y="0"/>
            <a:ext cx="10392508" cy="911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বাংলা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প্রাথমিক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বিভাগ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algn="ctr"/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    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        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দলবৃত্ত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ছন্দশাস্ত্রী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প্রবোধচন্দ্র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সেন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অমূল্যধন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মুখোপাধ্যায়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ছান্দসিক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কবি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সত্যেন্দ্রনাথ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দত্ত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ছন্দশাস্ত্রী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ছান্দসিক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কবি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রবীন্দ্রনাথ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ঠাকুর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(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7012910-DBFD-40CD-9606-9E84BDA62791}"/>
              </a:ext>
            </a:extLst>
          </p:cNvPr>
          <p:cNvCxnSpPr>
            <a:cxnSpLocks/>
          </p:cNvCxnSpPr>
          <p:nvPr/>
        </p:nvCxnSpPr>
        <p:spPr>
          <a:xfrm>
            <a:off x="5503985" y="1301262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DB27988-6C36-4317-B630-C0ABFAD7443E}"/>
              </a:ext>
            </a:extLst>
          </p:cNvPr>
          <p:cNvCxnSpPr>
            <a:cxnSpLocks/>
          </p:cNvCxnSpPr>
          <p:nvPr/>
        </p:nvCxnSpPr>
        <p:spPr>
          <a:xfrm flipH="1">
            <a:off x="2409092" y="852990"/>
            <a:ext cx="3223848" cy="1731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E95FE1B-1ABC-46B9-8BD5-28AD33AB0D68}"/>
              </a:ext>
            </a:extLst>
          </p:cNvPr>
          <p:cNvCxnSpPr>
            <a:cxnSpLocks/>
          </p:cNvCxnSpPr>
          <p:nvPr/>
        </p:nvCxnSpPr>
        <p:spPr>
          <a:xfrm flipH="1">
            <a:off x="5576519" y="852990"/>
            <a:ext cx="56420" cy="1731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B87248F-0825-411E-A8D2-6C984E3E29CD}"/>
              </a:ext>
            </a:extLst>
          </p:cNvPr>
          <p:cNvCxnSpPr>
            <a:cxnSpLocks/>
          </p:cNvCxnSpPr>
          <p:nvPr/>
        </p:nvCxnSpPr>
        <p:spPr>
          <a:xfrm>
            <a:off x="5576519" y="852990"/>
            <a:ext cx="3511061" cy="17319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7353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D40BC46-5808-40D8-8FEC-AE17165EFD75}"/>
              </a:ext>
            </a:extLst>
          </p:cNvPr>
          <p:cNvSpPr txBox="1"/>
          <p:nvPr/>
        </p:nvSpPr>
        <p:spPr>
          <a:xfrm>
            <a:off x="366344" y="0"/>
            <a:ext cx="11342077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কাব্যছন্দে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আট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দশ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শব্দধ্বনির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অতিরিক্ত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সুরের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রেশ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মিশ্রকলাবৃত্ত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তানপ্রধান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</a:p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মহাভারতের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কথা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অমৃতসমান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৭+৫</a:t>
            </a: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ম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র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তের্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ক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অম্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স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)  </a:t>
            </a:r>
          </a:p>
          <a:p>
            <a:pPr algn="ctr"/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কাশীরাম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দাস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কহে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শুনে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পূণ্যবান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।। ৬+৫</a:t>
            </a: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রাম্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দাস্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ক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শু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,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পুন্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বান্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)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D388FF-ABCC-460C-8315-6389023CECF0}"/>
              </a:ext>
            </a:extLst>
          </p:cNvPr>
          <p:cNvCxnSpPr>
            <a:cxnSpLocks/>
          </p:cNvCxnSpPr>
          <p:nvPr/>
        </p:nvCxnSpPr>
        <p:spPr>
          <a:xfrm>
            <a:off x="2936631" y="3244361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AABF29-FD9D-4A4C-862E-FC1076070A68}"/>
              </a:ext>
            </a:extLst>
          </p:cNvPr>
          <p:cNvCxnSpPr>
            <a:cxnSpLocks/>
          </p:cNvCxnSpPr>
          <p:nvPr/>
        </p:nvCxnSpPr>
        <p:spPr>
          <a:xfrm>
            <a:off x="3212124" y="3244361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1804659-D862-4061-8BB8-B99DF8A8DE60}"/>
              </a:ext>
            </a:extLst>
          </p:cNvPr>
          <p:cNvCxnSpPr>
            <a:cxnSpLocks/>
          </p:cNvCxnSpPr>
          <p:nvPr/>
        </p:nvCxnSpPr>
        <p:spPr>
          <a:xfrm>
            <a:off x="3575539" y="3244361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1A8757C-06A3-428A-8D61-70F1A31C9CAE}"/>
              </a:ext>
            </a:extLst>
          </p:cNvPr>
          <p:cNvCxnSpPr>
            <a:cxnSpLocks/>
          </p:cNvCxnSpPr>
          <p:nvPr/>
        </p:nvCxnSpPr>
        <p:spPr>
          <a:xfrm>
            <a:off x="3991708" y="3244361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BD847B7-B064-4D14-9715-9BFCCFC61617}"/>
              </a:ext>
            </a:extLst>
          </p:cNvPr>
          <p:cNvCxnSpPr>
            <a:cxnSpLocks/>
          </p:cNvCxnSpPr>
          <p:nvPr/>
        </p:nvCxnSpPr>
        <p:spPr>
          <a:xfrm>
            <a:off x="4519247" y="3253153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69C8AEC-1F64-4E8F-8697-EAA7032BE96B}"/>
              </a:ext>
            </a:extLst>
          </p:cNvPr>
          <p:cNvCxnSpPr>
            <a:cxnSpLocks/>
          </p:cNvCxnSpPr>
          <p:nvPr/>
        </p:nvCxnSpPr>
        <p:spPr>
          <a:xfrm>
            <a:off x="5081954" y="3244361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9D69701-AB0B-4E7C-A53C-233F5E0085D2}"/>
              </a:ext>
            </a:extLst>
          </p:cNvPr>
          <p:cNvCxnSpPr>
            <a:cxnSpLocks/>
          </p:cNvCxnSpPr>
          <p:nvPr/>
        </p:nvCxnSpPr>
        <p:spPr>
          <a:xfrm>
            <a:off x="5351585" y="3244361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7BD2CB2-9AF7-4AF1-BFE0-AFAC204839A7}"/>
              </a:ext>
            </a:extLst>
          </p:cNvPr>
          <p:cNvCxnSpPr>
            <a:cxnSpLocks/>
          </p:cNvCxnSpPr>
          <p:nvPr/>
        </p:nvCxnSpPr>
        <p:spPr>
          <a:xfrm>
            <a:off x="7596554" y="3261946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02F09C-1428-4637-91B9-374104019320}"/>
              </a:ext>
            </a:extLst>
          </p:cNvPr>
          <p:cNvCxnSpPr>
            <a:cxnSpLocks/>
          </p:cNvCxnSpPr>
          <p:nvPr/>
        </p:nvCxnSpPr>
        <p:spPr>
          <a:xfrm>
            <a:off x="6271840" y="3253153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A2A72B4-EDF6-405F-ADDE-66DE6C9AEFA4}"/>
              </a:ext>
            </a:extLst>
          </p:cNvPr>
          <p:cNvCxnSpPr>
            <a:cxnSpLocks/>
          </p:cNvCxnSpPr>
          <p:nvPr/>
        </p:nvCxnSpPr>
        <p:spPr>
          <a:xfrm>
            <a:off x="6623535" y="3253153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8F89087-C237-4F74-9611-1D70D26BAD51}"/>
              </a:ext>
            </a:extLst>
          </p:cNvPr>
          <p:cNvCxnSpPr>
            <a:cxnSpLocks/>
          </p:cNvCxnSpPr>
          <p:nvPr/>
        </p:nvCxnSpPr>
        <p:spPr>
          <a:xfrm>
            <a:off x="6857998" y="3253153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31D893-DB7E-42D5-9CF5-E4DE2F0C43B3}"/>
              </a:ext>
            </a:extLst>
          </p:cNvPr>
          <p:cNvCxnSpPr>
            <a:cxnSpLocks/>
          </p:cNvCxnSpPr>
          <p:nvPr/>
        </p:nvCxnSpPr>
        <p:spPr>
          <a:xfrm>
            <a:off x="7197971" y="3261946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A0626D8-2D65-4666-A953-08662438CB5D}"/>
              </a:ext>
            </a:extLst>
          </p:cNvPr>
          <p:cNvCxnSpPr>
            <a:cxnSpLocks/>
          </p:cNvCxnSpPr>
          <p:nvPr/>
        </p:nvCxnSpPr>
        <p:spPr>
          <a:xfrm>
            <a:off x="2508738" y="5111234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BB4F343-2E52-4AC0-88B3-71B0D34A279A}"/>
              </a:ext>
            </a:extLst>
          </p:cNvPr>
          <p:cNvCxnSpPr>
            <a:cxnSpLocks/>
          </p:cNvCxnSpPr>
          <p:nvPr/>
        </p:nvCxnSpPr>
        <p:spPr>
          <a:xfrm>
            <a:off x="5351585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7DEB42-E6F1-441B-971C-2BF518D3D436}"/>
              </a:ext>
            </a:extLst>
          </p:cNvPr>
          <p:cNvCxnSpPr>
            <a:cxnSpLocks/>
          </p:cNvCxnSpPr>
          <p:nvPr/>
        </p:nvCxnSpPr>
        <p:spPr>
          <a:xfrm>
            <a:off x="2936631" y="5111234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AFF5915-1617-4C7C-8F48-08DD0E444F58}"/>
              </a:ext>
            </a:extLst>
          </p:cNvPr>
          <p:cNvCxnSpPr>
            <a:cxnSpLocks/>
          </p:cNvCxnSpPr>
          <p:nvPr/>
        </p:nvCxnSpPr>
        <p:spPr>
          <a:xfrm>
            <a:off x="3411416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0395773-FE1F-4CEB-9A2E-C3AF5AE4DE9C}"/>
              </a:ext>
            </a:extLst>
          </p:cNvPr>
          <p:cNvCxnSpPr>
            <a:cxnSpLocks/>
          </p:cNvCxnSpPr>
          <p:nvPr/>
        </p:nvCxnSpPr>
        <p:spPr>
          <a:xfrm>
            <a:off x="4349261" y="5111234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26E9CC4-70D6-41C5-95A6-B50C2AC5AFDA}"/>
              </a:ext>
            </a:extLst>
          </p:cNvPr>
          <p:cNvCxnSpPr>
            <a:cxnSpLocks/>
          </p:cNvCxnSpPr>
          <p:nvPr/>
        </p:nvCxnSpPr>
        <p:spPr>
          <a:xfrm>
            <a:off x="5040924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2EADC70-DEBB-4CE1-B1F3-B58917A45995}"/>
              </a:ext>
            </a:extLst>
          </p:cNvPr>
          <p:cNvCxnSpPr>
            <a:cxnSpLocks/>
          </p:cNvCxnSpPr>
          <p:nvPr/>
        </p:nvCxnSpPr>
        <p:spPr>
          <a:xfrm>
            <a:off x="6230812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4B4DE9A-416A-416F-B46D-0B3F9C5D0E85}"/>
              </a:ext>
            </a:extLst>
          </p:cNvPr>
          <p:cNvCxnSpPr>
            <a:cxnSpLocks/>
          </p:cNvCxnSpPr>
          <p:nvPr/>
        </p:nvCxnSpPr>
        <p:spPr>
          <a:xfrm>
            <a:off x="6500442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79B320D-77EC-4684-B112-8C0FB1A2FCA6}"/>
              </a:ext>
            </a:extLst>
          </p:cNvPr>
          <p:cNvCxnSpPr>
            <a:cxnSpLocks/>
          </p:cNvCxnSpPr>
          <p:nvPr/>
        </p:nvCxnSpPr>
        <p:spPr>
          <a:xfrm>
            <a:off x="7069013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8A49895E-C93E-4087-ABA4-89C340B219F6}"/>
              </a:ext>
            </a:extLst>
          </p:cNvPr>
          <p:cNvCxnSpPr>
            <a:cxnSpLocks/>
          </p:cNvCxnSpPr>
          <p:nvPr/>
        </p:nvCxnSpPr>
        <p:spPr>
          <a:xfrm>
            <a:off x="7438291" y="5111234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31FEA2C-9E14-463C-AF0B-477D024810B9}"/>
              </a:ext>
            </a:extLst>
          </p:cNvPr>
          <p:cNvCxnSpPr>
            <a:cxnSpLocks/>
          </p:cNvCxnSpPr>
          <p:nvPr/>
        </p:nvCxnSpPr>
        <p:spPr>
          <a:xfrm>
            <a:off x="7795847" y="5131770"/>
            <a:ext cx="0" cy="36927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0625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056B90-CAE4-4910-AC49-085E04703A8B}"/>
              </a:ext>
            </a:extLst>
          </p:cNvPr>
          <p:cNvSpPr txBox="1"/>
          <p:nvPr/>
        </p:nvSpPr>
        <p:spPr>
          <a:xfrm>
            <a:off x="205154" y="-123092"/>
            <a:ext cx="11986846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দশ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শব্দধ্বনির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অতিরিক্ত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সুরের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রেশ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শুধুমাত্র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তখন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নইলে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অন্যত্র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একমাত্রাই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একাক্ষর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সর্বদা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দুইমাত্রা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সমাসবদ্ধ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পূর্বপদ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পৃথক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অর্থপূর্ণ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-ও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শোষণশক্তি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সর্বাধিক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চলন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গম্ভীর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অভিজাত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ধীর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742950" indent="-742950">
              <a:buAutoNum type="arabicParenR"/>
            </a:pP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02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AAA924D-20ED-4D69-BD94-E005FCB3205E}"/>
              </a:ext>
            </a:extLst>
          </p:cNvPr>
          <p:cNvSpPr txBox="1"/>
          <p:nvPr/>
        </p:nvSpPr>
        <p:spPr>
          <a:xfrm>
            <a:off x="600807" y="1474619"/>
            <a:ext cx="1099038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 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১ ১  ১  ১  ২     ১ ১      ১ ১ ১  ১  ২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মহাভারতের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কথা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অমৃতসমান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৮+৬ 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 ( ম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ভা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র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তের্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ক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থা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অম্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রি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স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মান্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)  </a:t>
            </a: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১   ১   ২     ২     ১ ১      ১  ১   ১ ১  ২</a:t>
            </a:r>
            <a:r>
              <a:rPr lang="en-IN" sz="2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কাশীরাম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দাস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কহে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শুনে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পূণ্যবান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।। ৮+৬ 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   (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শী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রাম্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দাস্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ক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শু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,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পুন্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বান্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)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93364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26152B-8B5F-4E2D-B9FF-DA85A986814E}"/>
              </a:ext>
            </a:extLst>
          </p:cNvPr>
          <p:cNvSpPr txBox="1"/>
          <p:nvPr/>
        </p:nvSpPr>
        <p:spPr>
          <a:xfrm>
            <a:off x="1436077" y="1074509"/>
            <a:ext cx="93198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সঙ্গীতরাশি</a:t>
            </a:r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সঙ্গীত</a:t>
            </a:r>
            <a:r>
              <a:rPr lang="en-IN" sz="6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রাশি</a:t>
            </a:r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6000" dirty="0">
                <a:latin typeface="Bangla" panose="03000603000000000000" pitchFamily="66" charset="0"/>
                <a:cs typeface="Bangla" panose="03000603000000000000" pitchFamily="66" charset="0"/>
              </a:rPr>
              <a:t>          ১   ২      ১ ১</a:t>
            </a:r>
          </a:p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সোঙ্</a:t>
            </a:r>
            <a:r>
              <a:rPr lang="en-IN" sz="6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গিত্</a:t>
            </a:r>
            <a:r>
              <a:rPr lang="en-IN" sz="6000" dirty="0">
                <a:latin typeface="Bangla" panose="03000603000000000000" pitchFamily="66" charset="0"/>
                <a:cs typeface="Bangla" panose="03000603000000000000" pitchFamily="66" charset="0"/>
              </a:rPr>
              <a:t>‌    </a:t>
            </a:r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রা</a:t>
            </a:r>
            <a:r>
              <a:rPr lang="en-IN" sz="6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শি</a:t>
            </a:r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6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algn="ctr"/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44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2">
            <a:extLst>
              <a:ext uri="{FF2B5EF4-FFF2-40B4-BE49-F238E27FC236}">
                <a16:creationId xmlns:a16="http://schemas.microsoft.com/office/drawing/2014/main" id="{91B28F63-CF00-448F-B141-FE33C33B18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AE609E2-8522-44E4-9077-980E5BCF3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4FA533C5-33E3-4611-AF9F-72811D8B26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949AD42-25FD-4C3D-9EEE-B7FEC5809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AC7D913-60B7-4603-881B-831DA5D3A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87F0FDC4-AD8C-47D9-9131-623C98ADB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E27238C-8EAF-4098-86E6-7723B7DAE6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992F97B1-1891-4FCC-9E5F-BA97EDB48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3510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9" name="Freeform: Shape 38">
            <a:extLst>
              <a:ext uri="{FF2B5EF4-FFF2-40B4-BE49-F238E27FC236}">
                <a16:creationId xmlns:a16="http://schemas.microsoft.com/office/drawing/2014/main" id="{78C6C821-FEE1-4EB6-9590-C021440C7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9700459" cy="6858001"/>
          </a:xfrm>
          <a:custGeom>
            <a:avLst/>
            <a:gdLst>
              <a:gd name="connsiteX0" fmla="*/ 0 w 9700459"/>
              <a:gd name="connsiteY0" fmla="*/ 0 h 6858001"/>
              <a:gd name="connsiteX1" fmla="*/ 1323975 w 9700459"/>
              <a:gd name="connsiteY1" fmla="*/ 0 h 6858001"/>
              <a:gd name="connsiteX2" fmla="*/ 1517015 w 9700459"/>
              <a:gd name="connsiteY2" fmla="*/ 0 h 6858001"/>
              <a:gd name="connsiteX3" fmla="*/ 3241265 w 9700459"/>
              <a:gd name="connsiteY3" fmla="*/ 0 h 6858001"/>
              <a:gd name="connsiteX4" fmla="*/ 3241265 w 9700459"/>
              <a:gd name="connsiteY4" fmla="*/ 1 h 6858001"/>
              <a:gd name="connsiteX5" fmla="*/ 8355744 w 9700459"/>
              <a:gd name="connsiteY5" fmla="*/ 1 h 6858001"/>
              <a:gd name="connsiteX6" fmla="*/ 8355744 w 9700459"/>
              <a:gd name="connsiteY6" fmla="*/ 0 h 6858001"/>
              <a:gd name="connsiteX7" fmla="*/ 9699282 w 9700459"/>
              <a:gd name="connsiteY7" fmla="*/ 0 h 6858001"/>
              <a:gd name="connsiteX8" fmla="*/ 9674237 w 9700459"/>
              <a:gd name="connsiteY8" fmla="*/ 155677 h 6858001"/>
              <a:gd name="connsiteX9" fmla="*/ 9650368 w 9700459"/>
              <a:gd name="connsiteY9" fmla="*/ 310668 h 6858001"/>
              <a:gd name="connsiteX10" fmla="*/ 9627004 w 9700459"/>
              <a:gd name="connsiteY10" fmla="*/ 466344 h 6858001"/>
              <a:gd name="connsiteX11" fmla="*/ 9607001 w 9700459"/>
              <a:gd name="connsiteY11" fmla="*/ 622707 h 6858001"/>
              <a:gd name="connsiteX12" fmla="*/ 9586830 w 9700459"/>
              <a:gd name="connsiteY12" fmla="*/ 778383 h 6858001"/>
              <a:gd name="connsiteX13" fmla="*/ 9568004 w 9700459"/>
              <a:gd name="connsiteY13" fmla="*/ 934746 h 6858001"/>
              <a:gd name="connsiteX14" fmla="*/ 9551868 w 9700459"/>
              <a:gd name="connsiteY14" fmla="*/ 1089051 h 6858001"/>
              <a:gd name="connsiteX15" fmla="*/ 9536572 w 9700459"/>
              <a:gd name="connsiteY15" fmla="*/ 1245413 h 6858001"/>
              <a:gd name="connsiteX16" fmla="*/ 9522620 w 9700459"/>
              <a:gd name="connsiteY16" fmla="*/ 1401090 h 6858001"/>
              <a:gd name="connsiteX17" fmla="*/ 9510518 w 9700459"/>
              <a:gd name="connsiteY17" fmla="*/ 1554023 h 6858001"/>
              <a:gd name="connsiteX18" fmla="*/ 9498415 w 9700459"/>
              <a:gd name="connsiteY18" fmla="*/ 1709014 h 6858001"/>
              <a:gd name="connsiteX19" fmla="*/ 9488330 w 9700459"/>
              <a:gd name="connsiteY19" fmla="*/ 1861947 h 6858001"/>
              <a:gd name="connsiteX20" fmla="*/ 9480430 w 9700459"/>
              <a:gd name="connsiteY20" fmla="*/ 2014881 h 6858001"/>
              <a:gd name="connsiteX21" fmla="*/ 9472193 w 9700459"/>
              <a:gd name="connsiteY21" fmla="*/ 2167128 h 6858001"/>
              <a:gd name="connsiteX22" fmla="*/ 9465302 w 9700459"/>
              <a:gd name="connsiteY22" fmla="*/ 2318004 h 6858001"/>
              <a:gd name="connsiteX23" fmla="*/ 9460427 w 9700459"/>
              <a:gd name="connsiteY23" fmla="*/ 2467509 h 6858001"/>
              <a:gd name="connsiteX24" fmla="*/ 9456225 w 9700459"/>
              <a:gd name="connsiteY24" fmla="*/ 2617013 h 6858001"/>
              <a:gd name="connsiteX25" fmla="*/ 9452191 w 9700459"/>
              <a:gd name="connsiteY25" fmla="*/ 2765146 h 6858001"/>
              <a:gd name="connsiteX26" fmla="*/ 9450342 w 9700459"/>
              <a:gd name="connsiteY26" fmla="*/ 2911221 h 6858001"/>
              <a:gd name="connsiteX27" fmla="*/ 9448325 w 9700459"/>
              <a:gd name="connsiteY27" fmla="*/ 3057297 h 6858001"/>
              <a:gd name="connsiteX28" fmla="*/ 9447316 w 9700459"/>
              <a:gd name="connsiteY28" fmla="*/ 3201315 h 6858001"/>
              <a:gd name="connsiteX29" fmla="*/ 9448325 w 9700459"/>
              <a:gd name="connsiteY29" fmla="*/ 3343961 h 6858001"/>
              <a:gd name="connsiteX30" fmla="*/ 9448325 w 9700459"/>
              <a:gd name="connsiteY30" fmla="*/ 3485236 h 6858001"/>
              <a:gd name="connsiteX31" fmla="*/ 9450342 w 9700459"/>
              <a:gd name="connsiteY31" fmla="*/ 3625139 h 6858001"/>
              <a:gd name="connsiteX32" fmla="*/ 9453367 w 9700459"/>
              <a:gd name="connsiteY32" fmla="*/ 3762299 h 6858001"/>
              <a:gd name="connsiteX33" fmla="*/ 9456225 w 9700459"/>
              <a:gd name="connsiteY33" fmla="*/ 3898087 h 6858001"/>
              <a:gd name="connsiteX34" fmla="*/ 9459419 w 9700459"/>
              <a:gd name="connsiteY34" fmla="*/ 4031133 h 6858001"/>
              <a:gd name="connsiteX35" fmla="*/ 9464293 w 9700459"/>
              <a:gd name="connsiteY35" fmla="*/ 4163492 h 6858001"/>
              <a:gd name="connsiteX36" fmla="*/ 9469504 w 9700459"/>
              <a:gd name="connsiteY36" fmla="*/ 4293793 h 6858001"/>
              <a:gd name="connsiteX37" fmla="*/ 9474210 w 9700459"/>
              <a:gd name="connsiteY37" fmla="*/ 4421352 h 6858001"/>
              <a:gd name="connsiteX38" fmla="*/ 9487490 w 9700459"/>
              <a:gd name="connsiteY38" fmla="*/ 4670298 h 6858001"/>
              <a:gd name="connsiteX39" fmla="*/ 9501609 w 9700459"/>
              <a:gd name="connsiteY39" fmla="*/ 4908956 h 6858001"/>
              <a:gd name="connsiteX40" fmla="*/ 9516401 w 9700459"/>
              <a:gd name="connsiteY40" fmla="*/ 5138013 h 6858001"/>
              <a:gd name="connsiteX41" fmla="*/ 9532706 w 9700459"/>
              <a:gd name="connsiteY41" fmla="*/ 5354726 h 6858001"/>
              <a:gd name="connsiteX42" fmla="*/ 9549683 w 9700459"/>
              <a:gd name="connsiteY42" fmla="*/ 5561838 h 6858001"/>
              <a:gd name="connsiteX43" fmla="*/ 9568004 w 9700459"/>
              <a:gd name="connsiteY43" fmla="*/ 5753862 h 6858001"/>
              <a:gd name="connsiteX44" fmla="*/ 9585990 w 9700459"/>
              <a:gd name="connsiteY44" fmla="*/ 5934227 h 6858001"/>
              <a:gd name="connsiteX45" fmla="*/ 9603975 w 9700459"/>
              <a:gd name="connsiteY45" fmla="*/ 6100191 h 6858001"/>
              <a:gd name="connsiteX46" fmla="*/ 9620952 w 9700459"/>
              <a:gd name="connsiteY46" fmla="*/ 6252438 h 6858001"/>
              <a:gd name="connsiteX47" fmla="*/ 9637089 w 9700459"/>
              <a:gd name="connsiteY47" fmla="*/ 6387541 h 6858001"/>
              <a:gd name="connsiteX48" fmla="*/ 9652385 w 9700459"/>
              <a:gd name="connsiteY48" fmla="*/ 6509613 h 6858001"/>
              <a:gd name="connsiteX49" fmla="*/ 9665160 w 9700459"/>
              <a:gd name="connsiteY49" fmla="*/ 6612483 h 6858001"/>
              <a:gd name="connsiteX50" fmla="*/ 9677262 w 9700459"/>
              <a:gd name="connsiteY50" fmla="*/ 6698894 h 6858001"/>
              <a:gd name="connsiteX51" fmla="*/ 9694576 w 9700459"/>
              <a:gd name="connsiteY51" fmla="*/ 6817538 h 6858001"/>
              <a:gd name="connsiteX52" fmla="*/ 9700459 w 9700459"/>
              <a:gd name="connsiteY52" fmla="*/ 6858000 h 6858001"/>
              <a:gd name="connsiteX53" fmla="*/ 8795105 w 9700459"/>
              <a:gd name="connsiteY53" fmla="*/ 6858000 h 6858001"/>
              <a:gd name="connsiteX54" fmla="*/ 8795105 w 9700459"/>
              <a:gd name="connsiteY54" fmla="*/ 6858001 h 6858001"/>
              <a:gd name="connsiteX55" fmla="*/ 2704541 w 9700459"/>
              <a:gd name="connsiteY55" fmla="*/ 6858001 h 6858001"/>
              <a:gd name="connsiteX56" fmla="*/ 2704541 w 9700459"/>
              <a:gd name="connsiteY56" fmla="*/ 6858000 h 6858001"/>
              <a:gd name="connsiteX57" fmla="*/ 1517015 w 9700459"/>
              <a:gd name="connsiteY57" fmla="*/ 6858000 h 6858001"/>
              <a:gd name="connsiteX58" fmla="*/ 1323975 w 9700459"/>
              <a:gd name="connsiteY58" fmla="*/ 6858000 h 6858001"/>
              <a:gd name="connsiteX59" fmla="*/ 0 w 9700459"/>
              <a:gd name="connsiteY5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9700459" h="6858001">
                <a:moveTo>
                  <a:pt x="0" y="0"/>
                </a:moveTo>
                <a:lnTo>
                  <a:pt x="1323975" y="0"/>
                </a:lnTo>
                <a:lnTo>
                  <a:pt x="1517015" y="0"/>
                </a:lnTo>
                <a:lnTo>
                  <a:pt x="3241265" y="0"/>
                </a:lnTo>
                <a:lnTo>
                  <a:pt x="3241265" y="1"/>
                </a:lnTo>
                <a:lnTo>
                  <a:pt x="8355744" y="1"/>
                </a:lnTo>
                <a:lnTo>
                  <a:pt x="8355744" y="0"/>
                </a:lnTo>
                <a:lnTo>
                  <a:pt x="9699282" y="0"/>
                </a:lnTo>
                <a:lnTo>
                  <a:pt x="9674237" y="155677"/>
                </a:lnTo>
                <a:lnTo>
                  <a:pt x="9650368" y="310668"/>
                </a:lnTo>
                <a:lnTo>
                  <a:pt x="9627004" y="466344"/>
                </a:lnTo>
                <a:lnTo>
                  <a:pt x="9607001" y="622707"/>
                </a:lnTo>
                <a:lnTo>
                  <a:pt x="9586830" y="778383"/>
                </a:lnTo>
                <a:lnTo>
                  <a:pt x="9568004" y="934746"/>
                </a:lnTo>
                <a:lnTo>
                  <a:pt x="9551868" y="1089051"/>
                </a:lnTo>
                <a:lnTo>
                  <a:pt x="9536572" y="1245413"/>
                </a:lnTo>
                <a:lnTo>
                  <a:pt x="9522620" y="1401090"/>
                </a:lnTo>
                <a:lnTo>
                  <a:pt x="9510518" y="1554023"/>
                </a:lnTo>
                <a:lnTo>
                  <a:pt x="9498415" y="1709014"/>
                </a:lnTo>
                <a:lnTo>
                  <a:pt x="9488330" y="1861947"/>
                </a:lnTo>
                <a:lnTo>
                  <a:pt x="9480430" y="2014881"/>
                </a:lnTo>
                <a:lnTo>
                  <a:pt x="9472193" y="2167128"/>
                </a:lnTo>
                <a:lnTo>
                  <a:pt x="9465302" y="2318004"/>
                </a:lnTo>
                <a:lnTo>
                  <a:pt x="9460427" y="2467509"/>
                </a:lnTo>
                <a:lnTo>
                  <a:pt x="9456225" y="2617013"/>
                </a:lnTo>
                <a:lnTo>
                  <a:pt x="9452191" y="2765146"/>
                </a:lnTo>
                <a:lnTo>
                  <a:pt x="9450342" y="2911221"/>
                </a:lnTo>
                <a:lnTo>
                  <a:pt x="9448325" y="3057297"/>
                </a:lnTo>
                <a:lnTo>
                  <a:pt x="9447316" y="3201315"/>
                </a:lnTo>
                <a:lnTo>
                  <a:pt x="9448325" y="3343961"/>
                </a:lnTo>
                <a:lnTo>
                  <a:pt x="9448325" y="3485236"/>
                </a:lnTo>
                <a:lnTo>
                  <a:pt x="9450342" y="3625139"/>
                </a:lnTo>
                <a:lnTo>
                  <a:pt x="9453367" y="3762299"/>
                </a:lnTo>
                <a:lnTo>
                  <a:pt x="9456225" y="3898087"/>
                </a:lnTo>
                <a:lnTo>
                  <a:pt x="9459419" y="4031133"/>
                </a:lnTo>
                <a:lnTo>
                  <a:pt x="9464293" y="4163492"/>
                </a:lnTo>
                <a:lnTo>
                  <a:pt x="9469504" y="4293793"/>
                </a:lnTo>
                <a:lnTo>
                  <a:pt x="9474210" y="4421352"/>
                </a:lnTo>
                <a:lnTo>
                  <a:pt x="9487490" y="4670298"/>
                </a:lnTo>
                <a:lnTo>
                  <a:pt x="9501609" y="4908956"/>
                </a:lnTo>
                <a:lnTo>
                  <a:pt x="9516401" y="5138013"/>
                </a:lnTo>
                <a:lnTo>
                  <a:pt x="9532706" y="5354726"/>
                </a:lnTo>
                <a:lnTo>
                  <a:pt x="9549683" y="5561838"/>
                </a:lnTo>
                <a:lnTo>
                  <a:pt x="9568004" y="5753862"/>
                </a:lnTo>
                <a:lnTo>
                  <a:pt x="9585990" y="5934227"/>
                </a:lnTo>
                <a:lnTo>
                  <a:pt x="9603975" y="6100191"/>
                </a:lnTo>
                <a:lnTo>
                  <a:pt x="9620952" y="6252438"/>
                </a:lnTo>
                <a:lnTo>
                  <a:pt x="9637089" y="6387541"/>
                </a:lnTo>
                <a:lnTo>
                  <a:pt x="9652385" y="6509613"/>
                </a:lnTo>
                <a:lnTo>
                  <a:pt x="9665160" y="6612483"/>
                </a:lnTo>
                <a:lnTo>
                  <a:pt x="9677262" y="6698894"/>
                </a:lnTo>
                <a:lnTo>
                  <a:pt x="9694576" y="6817538"/>
                </a:lnTo>
                <a:lnTo>
                  <a:pt x="9700459" y="6858000"/>
                </a:lnTo>
                <a:lnTo>
                  <a:pt x="8795105" y="6858000"/>
                </a:lnTo>
                <a:lnTo>
                  <a:pt x="8795105" y="6858001"/>
                </a:lnTo>
                <a:lnTo>
                  <a:pt x="2704541" y="6858001"/>
                </a:lnTo>
                <a:lnTo>
                  <a:pt x="2704541" y="6858000"/>
                </a:lnTo>
                <a:lnTo>
                  <a:pt x="1517015" y="6858000"/>
                </a:lnTo>
                <a:lnTo>
                  <a:pt x="1323975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1A74B3-E247-44D4-8C48-FAE8E20564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A9BAA5-ABF1-43C3-9CB4-D09BA5E115AF}"/>
              </a:ext>
            </a:extLst>
          </p:cNvPr>
          <p:cNvSpPr txBox="1"/>
          <p:nvPr/>
        </p:nvSpPr>
        <p:spPr>
          <a:xfrm>
            <a:off x="763588" y="1141407"/>
            <a:ext cx="78422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১)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কেমন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বীর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ডুবুরি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সিন্ধু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সেঁচে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আনে</a:t>
            </a: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কেমন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দুঃসাহসী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চলছে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উড়ে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স্বর্গপানে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২)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একথা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জানিতে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তুমি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ভারত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ঈশ্বর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শাজাহান</a:t>
            </a: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কালস্রোতে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ভেসে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যৌবন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ধনমান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৩)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কলিকাতা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নাকো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চলার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খেয়ালে</a:t>
            </a: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নৃত্যের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নেশা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স্তম্ভে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দেয়ালে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b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endParaRPr lang="en-IN" sz="4000" dirty="0"/>
          </a:p>
        </p:txBody>
      </p:sp>
    </p:spTree>
    <p:extLst>
      <p:ext uri="{BB962C8B-B14F-4D97-AF65-F5344CB8AC3E}">
        <p14:creationId xmlns:p14="http://schemas.microsoft.com/office/powerpoint/2010/main" val="3218278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A63E2AB-DB16-47CC-BC09-F6B8BF457BE3}"/>
              </a:ext>
            </a:extLst>
          </p:cNvPr>
          <p:cNvSpPr txBox="1"/>
          <p:nvPr/>
        </p:nvSpPr>
        <p:spPr>
          <a:xfrm>
            <a:off x="175846" y="1982450"/>
            <a:ext cx="1179927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আশার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ছলনে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ভুলি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ফল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লভিনু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হায়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তাই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মনে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প্রবাহ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বহি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সিন্ধু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পানে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ধায়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ফিরাব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কেমনে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।।</a:t>
            </a:r>
          </a:p>
        </p:txBody>
      </p:sp>
    </p:spTree>
    <p:extLst>
      <p:ext uri="{BB962C8B-B14F-4D97-AF65-F5344CB8AC3E}">
        <p14:creationId xmlns:p14="http://schemas.microsoft.com/office/powerpoint/2010/main" val="17739620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B13623D-5CDA-4069-A1B4-CA0A90C6E6E1}"/>
              </a:ext>
            </a:extLst>
          </p:cNvPr>
          <p:cNvSpPr txBox="1"/>
          <p:nvPr/>
        </p:nvSpPr>
        <p:spPr>
          <a:xfrm>
            <a:off x="211015" y="1512277"/>
            <a:ext cx="1179927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১  ২  ১১১  ১১    ১  ২   ১১১  ২     ২  ১ ১  ১১</a:t>
            </a: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আশার্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ছলনে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ভুলি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ফল্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লভিনু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হায়্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৮+৮+৬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১ ২   ১১১ ১১    ২   ১১   ১১  ২    ১ ১১  ১১ ১</a:t>
            </a: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প্রবাহ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বহি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কাল্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সিন্ধু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পানে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ধায়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ফিরাব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কেমনে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।। 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৮+৮+৬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2061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BD35D9-0E72-4DA9-9E8B-54BDD9247575}"/>
              </a:ext>
            </a:extLst>
          </p:cNvPr>
          <p:cNvSpPr txBox="1"/>
          <p:nvPr/>
        </p:nvSpPr>
        <p:spPr>
          <a:xfrm>
            <a:off x="351692" y="1283678"/>
            <a:ext cx="12133384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*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জলের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ডালায়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হৃদয়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প্রসার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করি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তোমারই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বিকাশ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মেঘের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গুহায়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ঢালি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হৃদয়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যখন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তোমারই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বিকাশ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*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ভোরের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দোয়েলপাখি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চারিদিকে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চেয়ে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পল্লবের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স্তূপ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জাম-বট-কাঁঠালের-হিজলের-অশথের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আছে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চুপ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665804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48427D-C9FB-4001-9210-1C4FD6684CF0}"/>
              </a:ext>
            </a:extLst>
          </p:cNvPr>
          <p:cNvSpPr txBox="1"/>
          <p:nvPr/>
        </p:nvSpPr>
        <p:spPr>
          <a:xfrm>
            <a:off x="354623" y="267538"/>
            <a:ext cx="11482754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১   ২     ১   ২     ১ ১       ১  ২     ১  ২     ১ ১        ১  ১   ১     ১   ২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জলের্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ডালায়্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হৃদয়্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প্রসার্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করি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,/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তোমারই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বিকাশ্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‌।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৮+৬</a:t>
            </a:r>
          </a:p>
          <a:p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১    ২     ১  ২     ১ ১       ১  ২    ১   ২     ১  ১       ১   ১   ১     ১   ২</a:t>
            </a:r>
          </a:p>
          <a:p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মেঘের্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গুহায়্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ঢালি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হৃদয়্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যখন্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‌,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তোমারই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বিকাশ্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‌।</a:t>
            </a: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    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৮+৬</a:t>
            </a:r>
          </a:p>
          <a:p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তো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মা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রি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রি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দ  য়</a:t>
            </a:r>
          </a:p>
        </p:txBody>
      </p:sp>
    </p:spTree>
    <p:extLst>
      <p:ext uri="{BB962C8B-B14F-4D97-AF65-F5344CB8AC3E}">
        <p14:creationId xmlns:p14="http://schemas.microsoft.com/office/powerpoint/2010/main" val="11891865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6F2C7F-41D3-4617-9DE5-41A2363F8D7C}"/>
              </a:ext>
            </a:extLst>
          </p:cNvPr>
          <p:cNvSpPr txBox="1"/>
          <p:nvPr/>
        </p:nvSpPr>
        <p:spPr>
          <a:xfrm>
            <a:off x="703384" y="738555"/>
            <a:ext cx="1132449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1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১    ২     ১   ২     ১  ১        ১ ১  ১  ১     ১ ১    ১ ১       ১ ১  ২     ২ </a:t>
            </a: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ভোরের্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দোয়েল্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পাখি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/–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চারিদিকে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চেয়ে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পল্লবের্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স্তূপ্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পল্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‌ ল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বের্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‌,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স্তুপ্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‌ )                                                     ৮+৬ 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২     ২   ১  ১   ২        ১  ১   ২    ১ ১   ২       ১  ১   ১  ১     ২ </a:t>
            </a: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জাম্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‌-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বট্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‌-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কাঁঠালের্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/ -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হিজলের্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‌-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অশথের্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আছে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চুপ্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‌। 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৮+৬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45212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4AE0D3-A3FA-41F0-964E-8597992788D8}"/>
              </a:ext>
            </a:extLst>
          </p:cNvPr>
          <p:cNvSpPr txBox="1"/>
          <p:nvPr/>
        </p:nvSpPr>
        <p:spPr>
          <a:xfrm>
            <a:off x="389792" y="158262"/>
            <a:ext cx="11412415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কাব্যছন্দে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পাঁচ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সাত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শব্দধ্বনির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অতিরিক্ত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সুরের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রেশ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ফলে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প্রাধান্য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পায়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সরলকলাবৃত্ত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ধ্বনিপ্রধান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কলিকাতা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নাকো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চলার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খেয়ালে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নৃত্যের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নেশা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স্তম্ভে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দেয়ালে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4156583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63341B-888D-46DA-8580-F78E9639674A}"/>
              </a:ext>
            </a:extLst>
          </p:cNvPr>
          <p:cNvSpPr txBox="1"/>
          <p:nvPr/>
        </p:nvSpPr>
        <p:spPr>
          <a:xfrm>
            <a:off x="375139" y="583657"/>
            <a:ext cx="11816861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পাঁচ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সাত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সম্পূর্ণ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ছন্দযুক্ত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শব্দধ্বনির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অতিরিক্ত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সুরের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রেশ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প্রাধান্য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মাঝে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যেখানেই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থাকুক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কেন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সর্বদা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শোষণশক্তি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একেবারেই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মধ্যম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5378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A6BFA53-544B-4AEB-B62C-47F139BD6384}"/>
              </a:ext>
            </a:extLst>
          </p:cNvPr>
          <p:cNvSpPr txBox="1"/>
          <p:nvPr/>
        </p:nvSpPr>
        <p:spPr>
          <a:xfrm>
            <a:off x="178776" y="917912"/>
            <a:ext cx="11834447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১ ১  ১  ১         ১  ১     ১  ১       ১  ২     ১      ১  ১ </a:t>
            </a: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কলিকাতা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নাকো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চলার্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খে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য়ালে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৪+৪+৪+২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২   ২         ১ ১     ২        ২  ১    ১       ১  ১ </a:t>
            </a:r>
          </a:p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নৃত্যের্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নেশা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তার্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স্তম্ভে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দে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য়ালে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৪+৪+৪+২</a:t>
            </a:r>
          </a:p>
          <a:p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ন্রিত্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তের্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স্তম্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ভে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188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353343B-496C-4C3E-A7DF-AEB26A8A553B}"/>
              </a:ext>
            </a:extLst>
          </p:cNvPr>
          <p:cNvSpPr txBox="1"/>
          <p:nvPr/>
        </p:nvSpPr>
        <p:spPr>
          <a:xfrm>
            <a:off x="287215" y="738553"/>
            <a:ext cx="11904785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*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সাগর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সিনান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সজল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এলোচুলে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বসিয়াছিলে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উপল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উপকূলে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*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অগ্নি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আখরে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আকাশে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যাহারা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লিখিছে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আপন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নাম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চেনো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তাদের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?</a:t>
            </a: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*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দেখিবে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অলকায়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সৌধশ্রেণী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অভ্রভেদী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শির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8218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F789ED-036B-4DF1-BA31-D8CC71658E1F}"/>
              </a:ext>
            </a:extLst>
          </p:cNvPr>
          <p:cNvSpPr txBox="1"/>
          <p:nvPr/>
        </p:nvSpPr>
        <p:spPr>
          <a:xfrm>
            <a:off x="767862" y="1101969"/>
            <a:ext cx="10726615" cy="4818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F7E15B-F5B1-408D-82F3-E77036EBA104}"/>
              </a:ext>
            </a:extLst>
          </p:cNvPr>
          <p:cNvSpPr txBox="1"/>
          <p:nvPr/>
        </p:nvSpPr>
        <p:spPr>
          <a:xfrm>
            <a:off x="697523" y="480646"/>
            <a:ext cx="10726615" cy="4818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B272F5-9A0C-47D1-B9B8-B8263769D6D3}"/>
              </a:ext>
            </a:extLst>
          </p:cNvPr>
          <p:cNvSpPr txBox="1"/>
          <p:nvPr/>
        </p:nvSpPr>
        <p:spPr>
          <a:xfrm>
            <a:off x="161472" y="66629"/>
            <a:ext cx="12192000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১   ২    ১  ১       ১   ২    ১ ১       ১  ২     ১  ১       ১  ১</a:t>
            </a: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*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সাগর্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সিনান্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সজল্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এলো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চুলে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৫+৫+৫+২</a:t>
            </a: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       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১ ১  ১  ১  ১       ১  ২    ১ ১      ১   ১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বসিয়াছিলে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উপল্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উপ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কূলে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৫+৫+২</a:t>
            </a: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   ২  ১    ১  ১  ১      ১  ১   ১    ১  ১  ১     ১   ১  ১    ১   ২        ২ </a:t>
            </a: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*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অগ্নি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আখরে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আকাশে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যাহারা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লিখিছে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আপন্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নাম্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৬+৬+৬+২</a:t>
            </a: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১   ১    ১    ১    ২        ২ 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চেনো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তাদের্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ভাই্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?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৬+২</a:t>
            </a: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১  ১  ১   ১  ১  ২        ২   ১  ১  ১     ২       ২  ১  ১  ১     ২         ১   ২      ২ </a:t>
            </a: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*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দেখিবে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অলকায়্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সৌধশ্রেণী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তায়্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অভ্রভেদী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শির্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      </a:t>
            </a:r>
          </a:p>
          <a:p>
            <a:pPr algn="ctr"/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                                               ৭+৭+৭+৫</a:t>
            </a: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363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8FEAFA-B789-4CF8-A589-1276A9F9DEFC}"/>
              </a:ext>
            </a:extLst>
          </p:cNvPr>
          <p:cNvSpPr txBox="1"/>
          <p:nvPr/>
        </p:nvSpPr>
        <p:spPr>
          <a:xfrm>
            <a:off x="809625" y="1414463"/>
            <a:ext cx="1034415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রসঘন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শ্রুতিমধুর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বাক্যে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সুশৃঙ্খল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ধ্বনিবিন্যাসের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ফলে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সৌন্দর্যের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সৃষ্টি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শ্রুতির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তাই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উচ্চারণ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নির্ভর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বানান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প্রয়োজনে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বানান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তুচ্ছ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ভেঙে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উচ্চারণ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0571003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3A533D-CE8D-4EA2-AF5B-BC8305F7C3D8}"/>
              </a:ext>
            </a:extLst>
          </p:cNvPr>
          <p:cNvSpPr txBox="1"/>
          <p:nvPr/>
        </p:nvSpPr>
        <p:spPr>
          <a:xfrm>
            <a:off x="1450521" y="1387929"/>
            <a:ext cx="92909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ওগ্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সৌ্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ণী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উ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ণী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অভ্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রো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দি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431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4AE0D3-A3FA-41F0-964E-8597992788D8}"/>
              </a:ext>
            </a:extLst>
          </p:cNvPr>
          <p:cNvSpPr txBox="1"/>
          <p:nvPr/>
        </p:nvSpPr>
        <p:spPr>
          <a:xfrm>
            <a:off x="194896" y="258901"/>
            <a:ext cx="11802208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দলবৃত্ত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কাব্যছন্দে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শুধুমাত্র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প্রতিপর্বের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আঘাত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ঝোঁক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দলবৃত্ত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স্বরবৃত্ত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শ্বাসাঘাতপ্রধান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প্রাথমিকভাবে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লোকসাহিত্যে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বিশেষতঃ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ছড়াতেই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ছিল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একে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লৌকিক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ছড়ার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ছন্দও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বাঁশবাগানের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মাথার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ওপর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চাঁদ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উঠেছে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ওই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মাগো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শোলোক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কাজলা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দিদি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?</a:t>
            </a: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val="19438908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063341B-888D-46DA-8580-F78E9639674A}"/>
              </a:ext>
            </a:extLst>
          </p:cNvPr>
          <p:cNvSpPr txBox="1"/>
          <p:nvPr/>
        </p:nvSpPr>
        <p:spPr>
          <a:xfrm>
            <a:off x="187569" y="214380"/>
            <a:ext cx="11816861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বৈশিষ্ট্য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মূল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শুধুমাত্র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প্রতিপর্বের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আঘাত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ঝোঁক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সাধারণতঃ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ছড়াতেই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অবশ্য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আধুনিককালে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গুরুগম্ভীর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বিষয়ক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কবিতাতেও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লোকসাহিত্যই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প্রাথমিক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ধারক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বাহক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লৌকিক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ছন্দও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সবই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উপপর্ব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প্রায়শঃই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ব্যবহৃত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শোষণশক্তি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নগণ্য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দ্রুত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5380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16A7C37-5948-4DA0-92ED-26C85A31E754}"/>
              </a:ext>
            </a:extLst>
          </p:cNvPr>
          <p:cNvSpPr txBox="1"/>
          <p:nvPr/>
        </p:nvSpPr>
        <p:spPr>
          <a:xfrm>
            <a:off x="0" y="1781906"/>
            <a:ext cx="12192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        </a:t>
            </a:r>
          </a:p>
          <a:p>
            <a:r>
              <a:rPr lang="en-IN" sz="2400" dirty="0"/>
              <a:t>          ১     ১   ১     ১           ১     ১       ১   ১           ১        ১   ১   ১           ১</a:t>
            </a:r>
          </a:p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বাঁশ্‌বাগানের্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মাথার্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ওপর্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চাঁদ্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উঠেছে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ওই্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৪+৪+৪+১</a:t>
            </a:r>
          </a:p>
          <a:p>
            <a:pPr algn="ctr"/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2400" dirty="0"/>
              <a:t>১    ১       ১    ১             ১        ১       ১   ১             ১     ১     ১   ১           ১ 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মাগো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আমার্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শোলোক্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কাজ্‌লা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দিদি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কই্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‌ ? </a:t>
            </a:r>
            <a:r>
              <a:rPr lang="en-IN" sz="2000" dirty="0">
                <a:latin typeface="Bangla" panose="03000603000000000000" pitchFamily="66" charset="0"/>
                <a:cs typeface="Bangla" panose="03000603000000000000" pitchFamily="66" charset="0"/>
              </a:rPr>
              <a:t>৪+৪+৪+১</a:t>
            </a:r>
          </a:p>
          <a:p>
            <a:endParaRPr lang="en-IN" b="1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CB7C016-0D26-4E3B-83A8-0DA51AC77F8F}"/>
              </a:ext>
            </a:extLst>
          </p:cNvPr>
          <p:cNvCxnSpPr>
            <a:cxnSpLocks/>
          </p:cNvCxnSpPr>
          <p:nvPr/>
        </p:nvCxnSpPr>
        <p:spPr>
          <a:xfrm flipV="1">
            <a:off x="955424" y="1781906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81F3414-00D7-468B-AD6B-1AE0A26B3FE4}"/>
              </a:ext>
            </a:extLst>
          </p:cNvPr>
          <p:cNvCxnSpPr>
            <a:cxnSpLocks/>
          </p:cNvCxnSpPr>
          <p:nvPr/>
        </p:nvCxnSpPr>
        <p:spPr>
          <a:xfrm flipV="1">
            <a:off x="9152789" y="1781906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6F61597-B087-4CB1-807B-8F77A305856E}"/>
              </a:ext>
            </a:extLst>
          </p:cNvPr>
          <p:cNvCxnSpPr>
            <a:cxnSpLocks/>
          </p:cNvCxnSpPr>
          <p:nvPr/>
        </p:nvCxnSpPr>
        <p:spPr>
          <a:xfrm flipV="1">
            <a:off x="6523888" y="1840520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530A34-C084-4917-A1D1-A89885B7571A}"/>
              </a:ext>
            </a:extLst>
          </p:cNvPr>
          <p:cNvCxnSpPr>
            <a:cxnSpLocks/>
          </p:cNvCxnSpPr>
          <p:nvPr/>
        </p:nvCxnSpPr>
        <p:spPr>
          <a:xfrm flipV="1">
            <a:off x="3631217" y="1781906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BAB6DBE-77C7-4C53-94C7-D90BC3BF65C5}"/>
              </a:ext>
            </a:extLst>
          </p:cNvPr>
          <p:cNvCxnSpPr>
            <a:cxnSpLocks/>
          </p:cNvCxnSpPr>
          <p:nvPr/>
        </p:nvCxnSpPr>
        <p:spPr>
          <a:xfrm flipV="1">
            <a:off x="803018" y="3872576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81C499-85DC-41BA-BEC6-9ED2A16AB2B4}"/>
              </a:ext>
            </a:extLst>
          </p:cNvPr>
          <p:cNvCxnSpPr>
            <a:cxnSpLocks/>
          </p:cNvCxnSpPr>
          <p:nvPr/>
        </p:nvCxnSpPr>
        <p:spPr>
          <a:xfrm flipV="1">
            <a:off x="3683969" y="3872576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ACE6DFD-9727-4CDA-A326-1F7F77625F2C}"/>
              </a:ext>
            </a:extLst>
          </p:cNvPr>
          <p:cNvCxnSpPr>
            <a:cxnSpLocks/>
          </p:cNvCxnSpPr>
          <p:nvPr/>
        </p:nvCxnSpPr>
        <p:spPr>
          <a:xfrm flipV="1">
            <a:off x="6975225" y="3872576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04EFC2-F065-40E6-BF89-F42D190DCA95}"/>
              </a:ext>
            </a:extLst>
          </p:cNvPr>
          <p:cNvCxnSpPr>
            <a:cxnSpLocks/>
          </p:cNvCxnSpPr>
          <p:nvPr/>
        </p:nvCxnSpPr>
        <p:spPr>
          <a:xfrm flipV="1">
            <a:off x="9680330" y="3876537"/>
            <a:ext cx="263770" cy="2461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96838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59FB22-2744-4755-8F47-3725EA6BB6D8}"/>
              </a:ext>
            </a:extLst>
          </p:cNvPr>
          <p:cNvSpPr txBox="1"/>
          <p:nvPr/>
        </p:nvSpPr>
        <p:spPr>
          <a:xfrm>
            <a:off x="1547447" y="2286000"/>
            <a:ext cx="103749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ওমা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নিম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খাওয়ালে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তেতো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কথায়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ছলো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ওমা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মিঠার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লোভে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তিতোমুখে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সারা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দিনটা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গেল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4229989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759FB22-2744-4755-8F47-3725EA6BB6D8}"/>
              </a:ext>
            </a:extLst>
          </p:cNvPr>
          <p:cNvSpPr txBox="1"/>
          <p:nvPr/>
        </p:nvSpPr>
        <p:spPr>
          <a:xfrm>
            <a:off x="369277" y="980127"/>
            <a:ext cx="1145344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 ১        ১   ১   ১         ১   ১    ১   ১      ১   ১      ১  ১       ১   ১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ওমা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নিম্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খাও্‌য়ালে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তেতো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কথায়্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ছলো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৪+৪+৪+২</a:t>
            </a:r>
          </a:p>
          <a:p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        ১    ১      ১   ১         ১   ১   ১  ১       ১  ১     ১   ১        ১  ১ </a:t>
            </a:r>
          </a:p>
          <a:p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ওমা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মিঠার্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লোভে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তিতোমুখে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সারা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দিন্‌টা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গেল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৪+৪+৪+২</a:t>
            </a:r>
          </a:p>
          <a:p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চরণেই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ওমা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উপপর্ব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অতিপর্ব</a:t>
            </a:r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5132B39-B2F7-4DE1-94C7-3B99EF2DE19B}"/>
              </a:ext>
            </a:extLst>
          </p:cNvPr>
          <p:cNvCxnSpPr>
            <a:cxnSpLocks/>
          </p:cNvCxnSpPr>
          <p:nvPr/>
        </p:nvCxnSpPr>
        <p:spPr>
          <a:xfrm flipV="1">
            <a:off x="1855177" y="1400907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FABAE34-18F5-496B-B515-52719FB7F9FB}"/>
              </a:ext>
            </a:extLst>
          </p:cNvPr>
          <p:cNvCxnSpPr>
            <a:cxnSpLocks/>
          </p:cNvCxnSpPr>
          <p:nvPr/>
        </p:nvCxnSpPr>
        <p:spPr>
          <a:xfrm flipV="1">
            <a:off x="9454662" y="1400907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1277CBC-54C2-4E63-A425-31BABB1EBB37}"/>
              </a:ext>
            </a:extLst>
          </p:cNvPr>
          <p:cNvCxnSpPr>
            <a:cxnSpLocks/>
          </p:cNvCxnSpPr>
          <p:nvPr/>
        </p:nvCxnSpPr>
        <p:spPr>
          <a:xfrm flipV="1">
            <a:off x="7086601" y="1424353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47E4297-251D-41EA-B2DB-EFE41FADB2DA}"/>
              </a:ext>
            </a:extLst>
          </p:cNvPr>
          <p:cNvCxnSpPr>
            <a:cxnSpLocks/>
          </p:cNvCxnSpPr>
          <p:nvPr/>
        </p:nvCxnSpPr>
        <p:spPr>
          <a:xfrm flipV="1">
            <a:off x="4815255" y="1424353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CE31815-7F2F-4C0C-AF5A-C81EF525523A}"/>
              </a:ext>
            </a:extLst>
          </p:cNvPr>
          <p:cNvCxnSpPr>
            <a:cxnSpLocks/>
          </p:cNvCxnSpPr>
          <p:nvPr/>
        </p:nvCxnSpPr>
        <p:spPr>
          <a:xfrm flipV="1">
            <a:off x="9085385" y="2878016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C487EE5-43B3-4F21-A5DB-9AEA63F58B0F}"/>
              </a:ext>
            </a:extLst>
          </p:cNvPr>
          <p:cNvCxnSpPr>
            <a:cxnSpLocks/>
          </p:cNvCxnSpPr>
          <p:nvPr/>
        </p:nvCxnSpPr>
        <p:spPr>
          <a:xfrm flipV="1">
            <a:off x="4621825" y="2878016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626C62-0B8D-4F4E-8BFC-FB17B07D8266}"/>
              </a:ext>
            </a:extLst>
          </p:cNvPr>
          <p:cNvCxnSpPr>
            <a:cxnSpLocks/>
          </p:cNvCxnSpPr>
          <p:nvPr/>
        </p:nvCxnSpPr>
        <p:spPr>
          <a:xfrm flipV="1">
            <a:off x="1784839" y="2878016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D43E073-5ACA-4DE5-B65F-E5577D6403C9}"/>
              </a:ext>
            </a:extLst>
          </p:cNvPr>
          <p:cNvCxnSpPr>
            <a:cxnSpLocks/>
          </p:cNvCxnSpPr>
          <p:nvPr/>
        </p:nvCxnSpPr>
        <p:spPr>
          <a:xfrm flipV="1">
            <a:off x="6711462" y="2878016"/>
            <a:ext cx="193430" cy="28135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0899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A355E4B-1257-4B9F-B8D3-955ADB207A53}"/>
              </a:ext>
            </a:extLst>
          </p:cNvPr>
          <p:cNvSpPr txBox="1"/>
          <p:nvPr/>
        </p:nvSpPr>
        <p:spPr>
          <a:xfrm>
            <a:off x="0" y="211015"/>
            <a:ext cx="12191999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নির্ণয়</a:t>
            </a:r>
            <a:r>
              <a:rPr lang="en-IN" sz="4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400" dirty="0" err="1">
                <a:latin typeface="Bangla" panose="03000603000000000000" pitchFamily="66" charset="0"/>
                <a:cs typeface="Bangla" panose="03000603000000000000" pitchFamily="66" charset="0"/>
              </a:rPr>
              <a:t>পদ্ধতি</a:t>
            </a: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বারংবার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পাঠ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বিরতি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যতির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স্থান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বুঝে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যতিচিহ্ণ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দিতে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পর্বগুলির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দৈর্ঘ্য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ছোটো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দলবৃত্ত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সমস্ত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গুণে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মিললে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দুইমাত্রা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গুণে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তাতেও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মিললে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বুঝতে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দেওয়া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সঠিক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হয়নি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পুনরায়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চেষ্টা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পর্বগুলির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দৈর্ঘ্য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অনেকটাই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বড়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গুণতে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অবশ্যই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লিখতে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IN" sz="4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62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02DA2D-45F3-4F2C-9F8A-54B6BD1FF484}"/>
              </a:ext>
            </a:extLst>
          </p:cNvPr>
          <p:cNvSpPr txBox="1"/>
          <p:nvPr/>
        </p:nvSpPr>
        <p:spPr>
          <a:xfrm>
            <a:off x="193431" y="0"/>
            <a:ext cx="11324492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ঐ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আসে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ঐ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ভৈরব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হরষে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সিঞ্চিত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ক্ষিতি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সৌরভ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রভসে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ক্লান্ত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প্রাণ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চারিদিকে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সমুদ্র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সফেন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দুদন্ড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শান্তি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দিয়েছিল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নাটোরের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বনলতা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সেন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শাশুড়ি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ননদী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তোর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সতা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সনে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দ্বন্ধ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চক্ষু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কৈলি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রাতা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ঘড়িতে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দুপুর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বাজে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ডুবে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কাজে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তবু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ফুরোয়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সকাল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541FAFE-829B-4EB5-ACBB-7DA4BB5AD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4999" y="3076526"/>
            <a:ext cx="362001" cy="704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6742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C02DA2D-45F3-4F2C-9F8A-54B6BD1FF484}"/>
              </a:ext>
            </a:extLst>
          </p:cNvPr>
          <p:cNvSpPr txBox="1"/>
          <p:nvPr/>
        </p:nvSpPr>
        <p:spPr>
          <a:xfrm>
            <a:off x="433753" y="-23327"/>
            <a:ext cx="11324492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ঐ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আসে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ঐ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ভৈরব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হরষে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সিঞ্চিত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ক্ষিতি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সৌরভ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রভসে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  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ক্লান্ত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প্রাণ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চারিদিকে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সমুদ্র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সফেন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দুদন্ড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শান্তি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দিয়েছিল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নাটোরের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বনলতা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সেন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শাশুড়ি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ননদী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তোর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সতা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সনে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দ্বন্ধ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চক্ষু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কৈলি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রাতা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(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ঘড়িতে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পুর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বাজে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ডুবে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কাজে</a:t>
            </a:r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তবু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ফুরোয়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স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AD2C1F-C206-447A-B5C3-012315B12638}"/>
              </a:ext>
            </a:extLst>
          </p:cNvPr>
          <p:cNvCxnSpPr>
            <a:cxnSpLocks/>
          </p:cNvCxnSpPr>
          <p:nvPr/>
        </p:nvCxnSpPr>
        <p:spPr>
          <a:xfrm flipH="1">
            <a:off x="2110154" y="685800"/>
            <a:ext cx="422031" cy="668215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93216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BA616A-A671-4D3A-BA19-56C266FADC59}"/>
              </a:ext>
            </a:extLst>
          </p:cNvPr>
          <p:cNvSpPr txBox="1"/>
          <p:nvPr/>
        </p:nvSpPr>
        <p:spPr>
          <a:xfrm>
            <a:off x="1" y="0"/>
            <a:ext cx="12191999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শুকনো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তরু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মুঞ্জরে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লাগে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ভাঙে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পাছে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তরু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পবনবলে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সদাই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দোলে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কাঁপে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গাছে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রবিমামা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রাঙা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জামা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ওই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দারোয়ান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ওই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হৈ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রাঙা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আমলা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তুলে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মামলা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গামলা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ভাঙে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আমরা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ভুসি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পেলেই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খু্সি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ঘুসি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খেলে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বাঁচব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বৃষ্টি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টাপুর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টুপুর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নদে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বান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শিবঠাকুরের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তিন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কন্যে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1931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9C15-F35B-462B-98B3-CBFFCD5AA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দশটি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প্রাথমিক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উপাদান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107D9-5637-4E0F-8208-FAD1D8E0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00176"/>
            <a:ext cx="8946541" cy="52292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বর্ণ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যতি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শ্বাসাঘাত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স্তবক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মিল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0" indent="0">
              <a:buNone/>
            </a:pP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  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লয়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marL="514350" indent="-514350">
              <a:buAutoNum type="arabicParenR"/>
            </a:pP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781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BA616A-A671-4D3A-BA19-56C266FADC59}"/>
              </a:ext>
            </a:extLst>
          </p:cNvPr>
          <p:cNvSpPr txBox="1"/>
          <p:nvPr/>
        </p:nvSpPr>
        <p:spPr>
          <a:xfrm>
            <a:off x="1" y="70338"/>
            <a:ext cx="12191999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শুকনো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তরু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মুঞ্জরে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লাগে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ভাঙে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পাছে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তরু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পবনবলে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সদাই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দোলে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কাঁপে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গাছে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রবিমামা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দেয়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রাঙা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জামা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ওই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দারোয়ান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ওই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রামা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হৈ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রাঙা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আমলা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তুলে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মামলা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গামলা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ভাঙে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আমরা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ভুসি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পেলেই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খু্সি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হবো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ঘুসি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খেলে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বাঁচব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বৃষ্টি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টাপুর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টুপুর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নদে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বান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শিবঠাকুরের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তিন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কন্যে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(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স্বরবৃত্ত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68912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98E9CF-F304-49F3-96F7-22D8B7C0D489}"/>
              </a:ext>
            </a:extLst>
          </p:cNvPr>
          <p:cNvSpPr txBox="1"/>
          <p:nvPr/>
        </p:nvSpPr>
        <p:spPr>
          <a:xfrm>
            <a:off x="1072662" y="0"/>
            <a:ext cx="937846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অক্ষরবৃত্তের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শ্রেনীবিভাগ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পয়ার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মহাপয়ার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প্রবহমান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পয়ার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মহাপয়ার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অমিত্রাক্ষর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লঘু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ত্রিপদী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লঘু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চৌপদী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দীর্ঘ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ত্রিপদী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দীর্ঘ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চৌপদী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দিগক্ষরা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একাবলী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এছাড়াও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আছে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গদ্যছন্দ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1323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BB87DE-D127-4D34-B234-2AE3C96EA24C}"/>
              </a:ext>
            </a:extLst>
          </p:cNvPr>
          <p:cNvSpPr txBox="1"/>
          <p:nvPr/>
        </p:nvSpPr>
        <p:spPr>
          <a:xfrm>
            <a:off x="219807" y="254565"/>
            <a:ext cx="1175238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পয়ার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চরণ।পর্বদুটির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৮+৬।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আংশিক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সামগ্রিক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পরিসমাপ্তি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ঘটে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এনেছিলে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সাথে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মৃত্যুহীন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প্রাণ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 ৮+৬</a:t>
            </a: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মরণে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তাহাই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তুমি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গেলে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।।   ৮+৬ </a:t>
            </a:r>
          </a:p>
        </p:txBody>
      </p:sp>
    </p:spTree>
    <p:extLst>
      <p:ext uri="{BB962C8B-B14F-4D97-AF65-F5344CB8AC3E}">
        <p14:creationId xmlns:p14="http://schemas.microsoft.com/office/powerpoint/2010/main" val="4166727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BB87DE-D127-4D34-B234-2AE3C96EA24C}"/>
              </a:ext>
            </a:extLst>
          </p:cNvPr>
          <p:cNvSpPr txBox="1"/>
          <p:nvPr/>
        </p:nvSpPr>
        <p:spPr>
          <a:xfrm>
            <a:off x="219807" y="254565"/>
            <a:ext cx="11752385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মহাপয়ার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চরণ।পর্বদুটির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৮+১০।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আংশিক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সামগ্রিক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পরিসমাপ্তি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ঘটে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</a:p>
          <a:p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4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এ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কথা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জানিতে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তুমি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ভারত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ঈশ্বর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শাজাহান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 ৮+১০</a:t>
            </a:r>
          </a:p>
          <a:p>
            <a:pPr algn="ctr"/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কালস্রোতে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ভেসে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জীবন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যৌবন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ধন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মান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।।   ৮+১০  </a:t>
            </a:r>
          </a:p>
        </p:txBody>
      </p:sp>
    </p:spTree>
    <p:extLst>
      <p:ext uri="{BB962C8B-B14F-4D97-AF65-F5344CB8AC3E}">
        <p14:creationId xmlns:p14="http://schemas.microsoft.com/office/powerpoint/2010/main" val="4036891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BB87DE-D127-4D34-B234-2AE3C96EA24C}"/>
              </a:ext>
            </a:extLst>
          </p:cNvPr>
          <p:cNvSpPr txBox="1"/>
          <p:nvPr/>
        </p:nvSpPr>
        <p:spPr>
          <a:xfrm>
            <a:off x="219807" y="0"/>
            <a:ext cx="11972193" cy="87408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প্রবহমান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পয়ার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চরণ।পর্বদুটির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৮+৬।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আংশিক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সামগ্রিক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পরিসমাপ্তি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ঘটে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</a:p>
          <a:p>
            <a:r>
              <a:rPr lang="en-IN" sz="2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 …………….</a:t>
            </a:r>
            <a:r>
              <a:rPr lang="as-IN" sz="2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তুই হেথা কেন ওরে।”</a:t>
            </a:r>
            <a:br>
              <a:rPr lang="as-IN" sz="2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2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as-IN" sz="2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মা শুধাল,—সে কহিল, “যাইব সাগরে।”</a:t>
            </a:r>
            <a:br>
              <a:rPr lang="as-IN" sz="2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2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as-IN" sz="2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“যাইবি সাগরে, আরে, ওরে দস্যু ছেলে।</a:t>
            </a:r>
            <a:br>
              <a:rPr lang="as-IN" sz="2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2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as-IN" sz="2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নেমে আয়।”—পুনরায় দৃঢ় চক্ষু মেলে</a:t>
            </a:r>
            <a:br>
              <a:rPr lang="as-IN" sz="2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2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as-IN" sz="2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সে কহিল দুটি কথা—“যাইব সাগরে।”</a:t>
            </a:r>
            <a:endParaRPr lang="en-IN" sz="2000" b="0" i="0" dirty="0">
              <a:effectLst/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…………/ 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তুই হেথা কেন ওরে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 ৬</a:t>
            </a:r>
            <a:br>
              <a:rPr lang="as-IN" sz="32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মা শুধাল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সে কহি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ল / 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যাইব সাগরে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 ৮+৬</a:t>
            </a:r>
            <a:br>
              <a:rPr lang="as-IN" sz="32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যাইবি সাগরে আরে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ওরে দস্যু ছেলে।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 ৮+৬</a:t>
            </a:r>
            <a:br>
              <a:rPr lang="as-IN" sz="32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নেমে আয়।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পুনরায়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/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দৃঢ় চক্ষু মেলে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  ৮+৬</a:t>
            </a:r>
            <a:br>
              <a:rPr lang="as-IN" sz="32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সে কহিল দুটি কথা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/ - </a:t>
            </a:r>
            <a:r>
              <a:rPr lang="as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যাইব সাগরে।</a:t>
            </a:r>
            <a:r>
              <a:rPr lang="en-IN" sz="32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 ৮+৬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b="0" i="0" dirty="0">
              <a:effectLst/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6153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BB87DE-D127-4D34-B234-2AE3C96EA24C}"/>
              </a:ext>
            </a:extLst>
          </p:cNvPr>
          <p:cNvSpPr txBox="1"/>
          <p:nvPr/>
        </p:nvSpPr>
        <p:spPr>
          <a:xfrm>
            <a:off x="219807" y="0"/>
            <a:ext cx="11972193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প্রবহমান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মহাপয়ার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চরণ।পর্বদুটির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৮+১০। 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ভাবের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আংশিক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সামগ্রিক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পরিসমাপ্তি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ঘটে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</a:p>
          <a:p>
            <a:r>
              <a:rPr lang="as-IN" sz="28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মধ্যাহ্নে মাঠের মাঝে একাকী বিষন্ন তরুচ্ছায়ে</a:t>
            </a:r>
            <a:br>
              <a:rPr lang="as-IN" sz="28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28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দূর-বনগন্ধবহ মন্দগতি ক্লান্ত তপ্তবায়ে</a:t>
            </a:r>
            <a:endParaRPr lang="en-IN" sz="2800" b="0" i="0" dirty="0">
              <a:effectLst/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as-IN" sz="28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সারাদিন বাজাইলি বাঁশি!—ওরে তুই ওঠ আজি!</a:t>
            </a:r>
            <a:endParaRPr lang="en-IN" sz="2800" b="0" i="0" dirty="0">
              <a:effectLst/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as-IN" sz="28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আগুন লেগেছে কোথা? কার শঙ্খ উঠিয়াছে বাজি</a:t>
            </a:r>
            <a:endParaRPr lang="en-IN" sz="2800" b="0" i="0" dirty="0">
              <a:effectLst/>
              <a:latin typeface="Bangla" panose="03000603000000000000" pitchFamily="66" charset="0"/>
              <a:cs typeface="Bangla" panose="03000603000000000000" pitchFamily="66" charset="0"/>
            </a:endParaRPr>
          </a:p>
          <a:p>
            <a:endParaRPr lang="en-IN" sz="3200" b="0" i="0" dirty="0">
              <a:effectLst/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মধ্যাহ্নে মাঠের মাঝে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একাকী বিষন্ন তরুচ্ছায়ে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৮+১০</a:t>
            </a:r>
            <a:br>
              <a:rPr lang="as-IN" sz="40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দূর-বনগন্ধবহ 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/ </a:t>
            </a:r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মন্দগতি ক্লান্ত তপ্তবায়ে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৮+১০ </a:t>
            </a:r>
          </a:p>
          <a:p>
            <a:pPr algn="ctr"/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সারাদিন বাজাইলি 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/ </a:t>
            </a:r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বাঁশি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- </a:t>
            </a:r>
            <a:r>
              <a:rPr lang="as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ওরে তুই ওঠ আজি</a:t>
            </a:r>
            <a:r>
              <a:rPr lang="en-IN" sz="4000" b="0" i="0" dirty="0">
                <a:effectLst/>
                <a:latin typeface="Bangla" panose="03000603000000000000" pitchFamily="66" charset="0"/>
                <a:cs typeface="Bangla" panose="03000603000000000000" pitchFamily="66" charset="0"/>
              </a:rPr>
              <a:t> ৮+১০</a:t>
            </a: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8876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95C8B2-F5DF-43E1-BA0D-52ED2D65A6F7}"/>
              </a:ext>
            </a:extLst>
          </p:cNvPr>
          <p:cNvSpPr txBox="1"/>
          <p:nvPr/>
        </p:nvSpPr>
        <p:spPr>
          <a:xfrm>
            <a:off x="175846" y="0"/>
            <a:ext cx="1201615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>
                <a:solidFill>
                  <a:srgbClr val="202122"/>
                </a:solidFill>
                <a:latin typeface="Siyam Rupali" panose="02000500000000020004" pitchFamily="2" charset="0"/>
              </a:rPr>
              <a:t>  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অমিত্রাক্ষর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প্রবহমান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পয়ারের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মতই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পর্বদুটির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৮+৬।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এখানে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আংশিক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সামগ্রিক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পরিসমাপ্তিও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ঘটে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 </a:t>
            </a:r>
            <a:endParaRPr lang="en-IN" dirty="0">
              <a:solidFill>
                <a:srgbClr val="202122"/>
              </a:solidFill>
              <a:latin typeface="Siyam Rupali" panose="02000500000000020004" pitchFamily="2" charset="0"/>
            </a:endParaRPr>
          </a:p>
          <a:p>
            <a:endParaRPr lang="en-IN" dirty="0">
              <a:solidFill>
                <a:srgbClr val="202122"/>
              </a:solidFill>
              <a:latin typeface="Siyam Rupali" panose="02000500000000020004" pitchFamily="2" charset="0"/>
            </a:endParaRPr>
          </a:p>
          <a:p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সম্মুখ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সমরে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পড়ি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বীরচূড়ামণি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বীরবাহু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চলি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যবে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গেলা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যমপুরে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অকালে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কহ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হে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দেবী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অমৃতভাষিণী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</a:p>
          <a:p>
            <a:pPr algn="ctr"/>
            <a:endParaRPr lang="en-IN" sz="2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সম্মুখ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সমরে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পড়ি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বীরচূড়ামণি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৮+৬ </a:t>
            </a: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বীরবাহু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চলি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যবে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গেলা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যমপুরে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 ৮+৬ </a:t>
            </a:r>
          </a:p>
          <a:p>
            <a:pPr algn="ctr"/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অকালে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কহ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হে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দেবী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4000" dirty="0" err="1">
                <a:latin typeface="Bangla" panose="03000603000000000000" pitchFamily="66" charset="0"/>
                <a:cs typeface="Bangla" panose="03000603000000000000" pitchFamily="66" charset="0"/>
              </a:rPr>
              <a:t>অমৃতভাষিণী</a:t>
            </a:r>
            <a:r>
              <a:rPr lang="en-IN" sz="4000" dirty="0">
                <a:latin typeface="Bangla" panose="03000603000000000000" pitchFamily="66" charset="0"/>
                <a:cs typeface="Bangla" panose="03000603000000000000" pitchFamily="66" charset="0"/>
              </a:rPr>
              <a:t>  ৮+৬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395090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7E9106-5E91-4BD1-87B3-22D6CD787B2D}"/>
              </a:ext>
            </a:extLst>
          </p:cNvPr>
          <p:cNvSpPr txBox="1"/>
          <p:nvPr/>
        </p:nvSpPr>
        <p:spPr>
          <a:xfrm>
            <a:off x="386864" y="369278"/>
            <a:ext cx="118051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চতুর্দশপদী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৮+৬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অথবা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৮+১০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মাত্রাসংখ্যাযুক্ত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মোট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১৪টি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রচিত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মিলের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রীতি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endParaRPr lang="en-IN" sz="3200" dirty="0">
              <a:solidFill>
                <a:srgbClr val="202122"/>
              </a:solidFill>
              <a:latin typeface="Siyam Rupali" panose="02000500000000020004" pitchFamily="2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পেত্রার্কীয়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সিসিলীয়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কবি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গুঁইত্তোন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ইতালীয়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কবি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পেত্রার্ক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দান্তে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মিলবিন্যাস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--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ABBA, ABBA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৮টি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--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অষ্টক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Octave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CD, CD, CD 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অথবা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 CDE, CDE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৬টি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--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ষটক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Sestet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 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পাঞ্জাবীতে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ইস্ত্রি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রেখো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কড়া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ছাঁটা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চুলে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যত্নে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এঁকো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টেরি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;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লোকে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দেখে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ভাবুক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‘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আমাদেরই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’!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নয়তো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ঝড়ে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ছিঁড়বে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দড়িদড়া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0587946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B7E9106-5E91-4BD1-87B3-22D6CD787B2D}"/>
              </a:ext>
            </a:extLst>
          </p:cNvPr>
          <p:cNvSpPr txBox="1"/>
          <p:nvPr/>
        </p:nvSpPr>
        <p:spPr>
          <a:xfrm>
            <a:off x="386864" y="369278"/>
            <a:ext cx="1180513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4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800" dirty="0" err="1">
                <a:latin typeface="Bangla" panose="03000603000000000000" pitchFamily="66" charset="0"/>
                <a:cs typeface="Bangla" panose="03000603000000000000" pitchFamily="66" charset="0"/>
              </a:rPr>
              <a:t>চতুর্দশপদী</a:t>
            </a:r>
            <a:endParaRPr lang="en-IN" sz="48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৮+৬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অথবা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৮+১০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মাত্রাসংখ্যাযুক্ত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দুটি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নিয়ে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গঠিত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মোট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১৪টি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রচিত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চরণশেষে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অন্ত্যমিল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মিলের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রীতি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endParaRPr lang="en-IN" sz="3200" dirty="0">
              <a:solidFill>
                <a:srgbClr val="202122"/>
              </a:solidFill>
              <a:latin typeface="Siyam Rupali" panose="02000500000000020004" pitchFamily="2" charset="0"/>
            </a:endParaRP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শেক্সপীয়রীয়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সনেট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ইংরাজী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কবি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উইলিয়ম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শেক্সপীয়র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মিলবিন্যাস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--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ABAB, CDCD, EFEF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১২টি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             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GG    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২টি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চরণ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Couplet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) </a:t>
            </a:r>
          </a:p>
          <a:p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কেন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গো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এমন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বাজে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তব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বাঁশি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মধুর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সুন্দর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রূপে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কেঁদে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উঠে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হিয়া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,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endParaRPr lang="en-IN" sz="32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রাঙা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অধরের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কোণে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হেরি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মধু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হাসি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  <a:p>
            <a:pPr algn="ctr"/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পুলকে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যৌবন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কেন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উঠে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বিকশিয়া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54979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36F80-CA1F-4CAA-B9EA-AA625B851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923" y="1610005"/>
            <a:ext cx="9404723" cy="890307"/>
          </a:xfrm>
        </p:spPr>
        <p:txBody>
          <a:bodyPr/>
          <a:lstStyle/>
          <a:p>
            <a:pPr algn="ctr"/>
            <a:r>
              <a:rPr lang="en-IN" sz="8000" dirty="0" err="1">
                <a:latin typeface="Bangla" panose="03000603000000000000" pitchFamily="66" charset="0"/>
                <a:cs typeface="Bangla" panose="03000603000000000000" pitchFamily="66" charset="0"/>
              </a:rPr>
              <a:t>বর্ণ</a:t>
            </a:r>
            <a:endParaRPr lang="en-IN" sz="80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40FBA4-1201-4C66-BE53-2F49FD07A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293" y="3285771"/>
            <a:ext cx="8946541" cy="17189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7200" dirty="0"/>
              <a:t> </a:t>
            </a:r>
            <a:r>
              <a:rPr lang="en-IN" sz="72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স্বরবর্ণ</a:t>
            </a:r>
            <a:r>
              <a:rPr lang="en-IN" sz="7200" dirty="0">
                <a:latin typeface="Bangla" panose="03000603000000000000" pitchFamily="66" charset="0"/>
                <a:cs typeface="Bangla" panose="03000603000000000000" pitchFamily="66" charset="0"/>
              </a:rPr>
              <a:t>        </a:t>
            </a:r>
            <a:r>
              <a:rPr lang="en-IN" sz="72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ব্যঞ্জনবর্ণ</a:t>
            </a:r>
            <a:endParaRPr lang="en-IN" sz="72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903F6E7-3AD3-4512-841A-CF984165CA1A}"/>
              </a:ext>
            </a:extLst>
          </p:cNvPr>
          <p:cNvCxnSpPr/>
          <p:nvPr/>
        </p:nvCxnSpPr>
        <p:spPr>
          <a:xfrm flipH="1">
            <a:off x="3900488" y="2828925"/>
            <a:ext cx="1471796" cy="600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84021D6-5B5B-4C70-9232-D827A1FD1978}"/>
              </a:ext>
            </a:extLst>
          </p:cNvPr>
          <p:cNvCxnSpPr>
            <a:cxnSpLocks/>
          </p:cNvCxnSpPr>
          <p:nvPr/>
        </p:nvCxnSpPr>
        <p:spPr>
          <a:xfrm>
            <a:off x="5733349" y="2828925"/>
            <a:ext cx="1324676" cy="600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249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4D36F2-BFC2-442F-99C4-865B4F4D6236}"/>
              </a:ext>
            </a:extLst>
          </p:cNvPr>
          <p:cNvSpPr txBox="1"/>
          <p:nvPr/>
        </p:nvSpPr>
        <p:spPr>
          <a:xfrm>
            <a:off x="323850" y="0"/>
            <a:ext cx="11868149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ছেদ</a:t>
            </a:r>
            <a:r>
              <a:rPr lang="en-IN" sz="54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যতি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পড়ার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অর্থগ্রহণ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তথা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শ্বাসগ্রহণের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সুবিধার্থে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বিরতি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নেওয়া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ছেদ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গদ্যপাঠের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ক্ষেত্রেই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ব্যবহার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ক্লাস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কোরো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শাস্তি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তোমরা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ক্লাস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কোরো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শাস্তি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পাবে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কাব্যপাঠ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শ্রুতিমাধুর্যের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কারণে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পুর্বনির্দিষ্ট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সময়ান্তরে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বিরতি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আবশ্যক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অর্থনিরপেক্ষ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বৃষ্টি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টাপুর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টুপুর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নদে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।’</a:t>
            </a:r>
          </a:p>
          <a:p>
            <a:pPr algn="ctr"/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হাজার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বছর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পথ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হাঁটিতেছি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পৃথিবীর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পথে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।’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</a:p>
          <a:p>
            <a:pPr algn="ctr"/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8681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E9F677F-1572-4D9C-876E-AEEF822DF095}"/>
              </a:ext>
            </a:extLst>
          </p:cNvPr>
          <p:cNvSpPr txBox="1"/>
          <p:nvPr/>
        </p:nvSpPr>
        <p:spPr>
          <a:xfrm>
            <a:off x="338137" y="100013"/>
            <a:ext cx="11287125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br>
              <a:rPr lang="en-IN" sz="18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বাগযন্ত্রের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স্বল্পতম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প্রয়াসে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ঝোঁকে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ন্যূনতম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অংশ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উচ্চারণ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যায়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অনেকটা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ইংরাজী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>
                <a:latin typeface="Calibri" panose="020F0502020204030204" pitchFamily="34" charset="0"/>
                <a:cs typeface="Calibri" panose="020F0502020204030204" pitchFamily="34" charset="0"/>
              </a:rPr>
              <a:t>syllable</a:t>
            </a:r>
            <a:r>
              <a:rPr lang="en-IN" sz="3600" dirty="0">
                <a:cs typeface="Bangla" panose="03000603000000000000" pitchFamily="66" charset="0"/>
              </a:rPr>
              <a:t> 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র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মত</a:t>
            </a:r>
            <a:r>
              <a:rPr lang="en-IN" sz="3600" dirty="0">
                <a:cs typeface="Bangla" panose="03000603000000000000" pitchFamily="66" charset="0"/>
              </a:rPr>
              <a:t>।</a:t>
            </a:r>
            <a:b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রবীন্দ্রনাথ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=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রো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বিন্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দ্রো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নাথ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( ৪টি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দল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)</a:t>
            </a:r>
          </a:p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শর্বরী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=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শর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বো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রি</a:t>
            </a:r>
            <a:b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শেষ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অংশ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উন্মুক্ত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।(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স্বরান্ত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বাড়ি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খেলা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খাবে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পুজো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--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শেষ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অংশ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।(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ব্যঞ্জনান্ত</a:t>
            </a:r>
            <a:r>
              <a:rPr lang="en-IN" sz="24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4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)</a:t>
            </a: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ভাত্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জল্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ছাদ্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দশ্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ইত্যাদি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(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রুদ্ধদলের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হসন্ত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একে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হসন্ত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হলন্ত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latin typeface="Bangla" panose="03000603000000000000" pitchFamily="66" charset="0"/>
                <a:cs typeface="Bangla" panose="03000603000000000000" pitchFamily="66" charset="0"/>
              </a:rPr>
              <a:t>। )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b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</a:b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endParaRPr lang="en-IN" sz="36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53E055-5C17-4CFC-A7E2-2CBB4B6BBDDB}"/>
              </a:ext>
            </a:extLst>
          </p:cNvPr>
          <p:cNvCxnSpPr>
            <a:cxnSpLocks/>
          </p:cNvCxnSpPr>
          <p:nvPr/>
        </p:nvCxnSpPr>
        <p:spPr>
          <a:xfrm flipH="1">
            <a:off x="2705100" y="946484"/>
            <a:ext cx="3276599" cy="27111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0F0A134-1673-4755-86D3-9192C4A263EE}"/>
              </a:ext>
            </a:extLst>
          </p:cNvPr>
          <p:cNvCxnSpPr>
            <a:cxnSpLocks/>
          </p:cNvCxnSpPr>
          <p:nvPr/>
        </p:nvCxnSpPr>
        <p:spPr>
          <a:xfrm>
            <a:off x="5981699" y="946484"/>
            <a:ext cx="3048001" cy="271111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619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D43A98-E4EB-4F25-B6C3-F92432FE5E38}"/>
              </a:ext>
            </a:extLst>
          </p:cNvPr>
          <p:cNvSpPr txBox="1"/>
          <p:nvPr/>
        </p:nvSpPr>
        <p:spPr>
          <a:xfrm>
            <a:off x="685800" y="0"/>
            <a:ext cx="102489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4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endParaRPr lang="en-IN" sz="54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উচ্চারণ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লাগে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পরিমাপের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( । ) </a:t>
            </a: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ধরে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নেওয়া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অক্ষর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উচ্চারণ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করতে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সাধারণভাবে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লাগে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মুক্তদল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বেশির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ভাগ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ক্ষেত্রেই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রুদ্ধদল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বিভিন্ন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প্রকার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ছন্দের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ক্ষেত্রে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algn="ctr"/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‘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দুন্দুভি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বেজে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ওঠে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ডিম্‌ডিম্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রবে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’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দুন্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দু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ভি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জে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ঠে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ডিম্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ডিম্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‌ র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বে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FAE4A11-9B85-445E-A39B-3968A7816A49}"/>
              </a:ext>
            </a:extLst>
          </p:cNvPr>
          <p:cNvCxnSpPr>
            <a:cxnSpLocks/>
          </p:cNvCxnSpPr>
          <p:nvPr/>
        </p:nvCxnSpPr>
        <p:spPr>
          <a:xfrm>
            <a:off x="3314700" y="520065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B521F09-5D1F-4120-8CF9-E684C5966841}"/>
              </a:ext>
            </a:extLst>
          </p:cNvPr>
          <p:cNvCxnSpPr/>
          <p:nvPr/>
        </p:nvCxnSpPr>
        <p:spPr>
          <a:xfrm>
            <a:off x="3333750" y="49720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647E3E0-D78B-472D-B2E4-692187541E50}"/>
              </a:ext>
            </a:extLst>
          </p:cNvPr>
          <p:cNvCxnSpPr/>
          <p:nvPr/>
        </p:nvCxnSpPr>
        <p:spPr>
          <a:xfrm>
            <a:off x="3790950" y="50101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0BAF664-0F35-47FE-A4B2-2F94877145AA}"/>
              </a:ext>
            </a:extLst>
          </p:cNvPr>
          <p:cNvCxnSpPr/>
          <p:nvPr/>
        </p:nvCxnSpPr>
        <p:spPr>
          <a:xfrm>
            <a:off x="4248150" y="50101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17DB507-0778-4974-BE16-EAA45B584305}"/>
              </a:ext>
            </a:extLst>
          </p:cNvPr>
          <p:cNvCxnSpPr/>
          <p:nvPr/>
        </p:nvCxnSpPr>
        <p:spPr>
          <a:xfrm>
            <a:off x="7962900" y="502920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E184C70-F3CB-41FB-8DDD-50A3E9F4AD4B}"/>
              </a:ext>
            </a:extLst>
          </p:cNvPr>
          <p:cNvCxnSpPr/>
          <p:nvPr/>
        </p:nvCxnSpPr>
        <p:spPr>
          <a:xfrm>
            <a:off x="4762500" y="50482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BF8221-71C9-4FF9-AF2E-5C144390BC83}"/>
              </a:ext>
            </a:extLst>
          </p:cNvPr>
          <p:cNvCxnSpPr/>
          <p:nvPr/>
        </p:nvCxnSpPr>
        <p:spPr>
          <a:xfrm>
            <a:off x="5238750" y="50863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0D9124A-B698-473D-A378-87F753B5CDF1}"/>
              </a:ext>
            </a:extLst>
          </p:cNvPr>
          <p:cNvCxnSpPr/>
          <p:nvPr/>
        </p:nvCxnSpPr>
        <p:spPr>
          <a:xfrm>
            <a:off x="5638800" y="506730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13502DA-82E2-4253-ADD3-E862E9FED302}"/>
              </a:ext>
            </a:extLst>
          </p:cNvPr>
          <p:cNvCxnSpPr/>
          <p:nvPr/>
        </p:nvCxnSpPr>
        <p:spPr>
          <a:xfrm>
            <a:off x="6172200" y="50101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768687-CE07-47F4-B5AE-4F6D4D986587}"/>
              </a:ext>
            </a:extLst>
          </p:cNvPr>
          <p:cNvCxnSpPr/>
          <p:nvPr/>
        </p:nvCxnSpPr>
        <p:spPr>
          <a:xfrm>
            <a:off x="7467600" y="49720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7CD8486-80C5-4BB1-BB3E-4CCD7815DC7C}"/>
              </a:ext>
            </a:extLst>
          </p:cNvPr>
          <p:cNvCxnSpPr/>
          <p:nvPr/>
        </p:nvCxnSpPr>
        <p:spPr>
          <a:xfrm>
            <a:off x="6762750" y="504825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ED3F82E-E617-4E83-9B48-F5B1E668085F}"/>
              </a:ext>
            </a:extLst>
          </p:cNvPr>
          <p:cNvCxnSpPr/>
          <p:nvPr/>
        </p:nvCxnSpPr>
        <p:spPr>
          <a:xfrm>
            <a:off x="8401050" y="5029200"/>
            <a:ext cx="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112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899BA9B-A499-49CB-94B0-629F1E137EF4}"/>
              </a:ext>
            </a:extLst>
          </p:cNvPr>
          <p:cNvSpPr txBox="1"/>
          <p:nvPr/>
        </p:nvSpPr>
        <p:spPr>
          <a:xfrm>
            <a:off x="228600" y="-125820"/>
            <a:ext cx="11963400" cy="76636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endParaRPr lang="en-IN" sz="60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থেকে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পরবর্তী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পর্যন্ত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অংশ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( / )</a:t>
            </a:r>
          </a:p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হেড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অফিসের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বড়বাবু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লোকটি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বড়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শান্ত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পূর্ণপর্ব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সংখ্যক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পরপর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ঘুরে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ঘুরে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পূর্ণপর্ব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অপূর্ণপর্ব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মূলপর্বের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চেয়ে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ছোটো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অপূর্ণপর্ব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সাধারণত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কবিতার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চরণের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শেষপ্রান্তে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প্রান্তিকপর্ব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-ও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 </a:t>
            </a:r>
          </a:p>
          <a:p>
            <a:pPr algn="ctr"/>
            <a:r>
              <a:rPr lang="en-IN" sz="3600" u="sng" dirty="0" err="1">
                <a:latin typeface="Bangla" panose="03000603000000000000" pitchFamily="66" charset="0"/>
                <a:cs typeface="Bangla" panose="03000603000000000000" pitchFamily="66" charset="0"/>
              </a:rPr>
              <a:t>হেড</a:t>
            </a:r>
            <a:r>
              <a:rPr lang="en-IN" sz="3600" u="sng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u="sng" dirty="0" err="1">
                <a:latin typeface="Bangla" panose="03000603000000000000" pitchFamily="66" charset="0"/>
                <a:cs typeface="Bangla" panose="03000603000000000000" pitchFamily="66" charset="0"/>
              </a:rPr>
              <a:t>অফিসের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u="sng" dirty="0" err="1">
                <a:latin typeface="Bangla" panose="03000603000000000000" pitchFamily="66" charset="0"/>
                <a:cs typeface="Bangla" panose="03000603000000000000" pitchFamily="66" charset="0"/>
              </a:rPr>
              <a:t>বড়বাবু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u="sng" dirty="0" err="1">
                <a:latin typeface="Bangla" panose="03000603000000000000" pitchFamily="66" charset="0"/>
                <a:cs typeface="Bangla" panose="03000603000000000000" pitchFamily="66" charset="0"/>
              </a:rPr>
              <a:t>লোকটি</a:t>
            </a:r>
            <a:r>
              <a:rPr lang="en-IN" sz="3600" u="sng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u="sng" dirty="0" err="1">
                <a:latin typeface="Bangla" panose="03000603000000000000" pitchFamily="66" charset="0"/>
                <a:cs typeface="Bangla" panose="03000603000000000000" pitchFamily="66" charset="0"/>
              </a:rPr>
              <a:t>বড়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600" u="sng" dirty="0" err="1">
                <a:latin typeface="Bangla" panose="03000603000000000000" pitchFamily="66" charset="0"/>
                <a:cs typeface="Bangla" panose="03000603000000000000" pitchFamily="66" charset="0"/>
              </a:rPr>
              <a:t>শান্ত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pPr algn="ctr"/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              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পূর্ণপর্ব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              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অপূর্ণপর্ব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প্রান্তিক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কবিতার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প্রথম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পর্বেরও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আগে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সম্বোধনমূলক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আবেগসূচক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অতিপর্ব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উপপর্ব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এর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মাত্রা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গণনা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A85D6BD-1072-48BC-83B3-9FEC88D12F82}"/>
              </a:ext>
            </a:extLst>
          </p:cNvPr>
          <p:cNvCxnSpPr/>
          <p:nvPr/>
        </p:nvCxnSpPr>
        <p:spPr>
          <a:xfrm>
            <a:off x="3409950" y="396240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173643C-A6BE-48D4-97E7-198B6FAA78B3}"/>
              </a:ext>
            </a:extLst>
          </p:cNvPr>
          <p:cNvCxnSpPr/>
          <p:nvPr/>
        </p:nvCxnSpPr>
        <p:spPr>
          <a:xfrm>
            <a:off x="3867150" y="396240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7E8A4A8-CA92-4D4C-B4BF-AFF034557E09}"/>
              </a:ext>
            </a:extLst>
          </p:cNvPr>
          <p:cNvCxnSpPr/>
          <p:nvPr/>
        </p:nvCxnSpPr>
        <p:spPr>
          <a:xfrm>
            <a:off x="4229100" y="39433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E087C36-5F22-4556-9DD4-218D6F827F29}"/>
              </a:ext>
            </a:extLst>
          </p:cNvPr>
          <p:cNvCxnSpPr/>
          <p:nvPr/>
        </p:nvCxnSpPr>
        <p:spPr>
          <a:xfrm>
            <a:off x="4705350" y="40195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B817794-D831-4DC5-AFB7-9804BFC29C02}"/>
              </a:ext>
            </a:extLst>
          </p:cNvPr>
          <p:cNvCxnSpPr/>
          <p:nvPr/>
        </p:nvCxnSpPr>
        <p:spPr>
          <a:xfrm>
            <a:off x="5429250" y="40195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20B46A3-7F87-4EAF-A57D-F87238934688}"/>
              </a:ext>
            </a:extLst>
          </p:cNvPr>
          <p:cNvCxnSpPr/>
          <p:nvPr/>
        </p:nvCxnSpPr>
        <p:spPr>
          <a:xfrm>
            <a:off x="5619750" y="40195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35645E-B68E-4297-B14D-A44631147C5C}"/>
              </a:ext>
            </a:extLst>
          </p:cNvPr>
          <p:cNvCxnSpPr/>
          <p:nvPr/>
        </p:nvCxnSpPr>
        <p:spPr>
          <a:xfrm>
            <a:off x="5848350" y="400050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6C357F-292C-4F6B-A0F7-F103B41A2746}"/>
              </a:ext>
            </a:extLst>
          </p:cNvPr>
          <p:cNvCxnSpPr/>
          <p:nvPr/>
        </p:nvCxnSpPr>
        <p:spPr>
          <a:xfrm>
            <a:off x="6096000" y="39814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057934-DDA9-458F-B3DD-224DFB34CB42}"/>
              </a:ext>
            </a:extLst>
          </p:cNvPr>
          <p:cNvCxnSpPr/>
          <p:nvPr/>
        </p:nvCxnSpPr>
        <p:spPr>
          <a:xfrm>
            <a:off x="7524750" y="392430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E30E9BF-91CD-40BE-9A78-0A0CAD5B7383}"/>
              </a:ext>
            </a:extLst>
          </p:cNvPr>
          <p:cNvCxnSpPr/>
          <p:nvPr/>
        </p:nvCxnSpPr>
        <p:spPr>
          <a:xfrm>
            <a:off x="6972300" y="40195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C86C23-988D-406E-99C6-DD15C6BE3232}"/>
              </a:ext>
            </a:extLst>
          </p:cNvPr>
          <p:cNvCxnSpPr/>
          <p:nvPr/>
        </p:nvCxnSpPr>
        <p:spPr>
          <a:xfrm>
            <a:off x="8115300" y="400050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96F6258-7557-4C80-8D91-DE62A8D1E77D}"/>
              </a:ext>
            </a:extLst>
          </p:cNvPr>
          <p:cNvCxnSpPr/>
          <p:nvPr/>
        </p:nvCxnSpPr>
        <p:spPr>
          <a:xfrm>
            <a:off x="7848600" y="396240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D1FC759-9D4D-4EC1-ADD3-64832E768125}"/>
              </a:ext>
            </a:extLst>
          </p:cNvPr>
          <p:cNvCxnSpPr/>
          <p:nvPr/>
        </p:nvCxnSpPr>
        <p:spPr>
          <a:xfrm>
            <a:off x="9163050" y="40195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B12A042-B3E0-4580-B64A-2C7D3B214F5D}"/>
              </a:ext>
            </a:extLst>
          </p:cNvPr>
          <p:cNvCxnSpPr/>
          <p:nvPr/>
        </p:nvCxnSpPr>
        <p:spPr>
          <a:xfrm>
            <a:off x="8801100" y="3981450"/>
            <a:ext cx="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3AF11A1-1E76-4530-8586-7438A2476C8F}"/>
              </a:ext>
            </a:extLst>
          </p:cNvPr>
          <p:cNvCxnSpPr>
            <a:cxnSpLocks/>
          </p:cNvCxnSpPr>
          <p:nvPr/>
        </p:nvCxnSpPr>
        <p:spPr>
          <a:xfrm>
            <a:off x="4229100" y="4741456"/>
            <a:ext cx="647700" cy="592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8B1F093-067C-4524-B249-521DC5B5FF4E}"/>
              </a:ext>
            </a:extLst>
          </p:cNvPr>
          <p:cNvCxnSpPr>
            <a:cxnSpLocks/>
          </p:cNvCxnSpPr>
          <p:nvPr/>
        </p:nvCxnSpPr>
        <p:spPr>
          <a:xfrm flipH="1">
            <a:off x="5905501" y="4741456"/>
            <a:ext cx="1123950" cy="495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265DF1D-ADC8-4313-BB75-23444300BEFC}"/>
              </a:ext>
            </a:extLst>
          </p:cNvPr>
          <p:cNvCxnSpPr>
            <a:cxnSpLocks/>
          </p:cNvCxnSpPr>
          <p:nvPr/>
        </p:nvCxnSpPr>
        <p:spPr>
          <a:xfrm>
            <a:off x="5619750" y="4739960"/>
            <a:ext cx="0" cy="4967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4E075C7-90F8-4D06-AC40-31E9E2871463}"/>
              </a:ext>
            </a:extLst>
          </p:cNvPr>
          <p:cNvCxnSpPr>
            <a:cxnSpLocks/>
          </p:cNvCxnSpPr>
          <p:nvPr/>
        </p:nvCxnSpPr>
        <p:spPr>
          <a:xfrm>
            <a:off x="8934450" y="4711385"/>
            <a:ext cx="19050" cy="4381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7641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926</TotalTime>
  <Words>2844</Words>
  <Application>Microsoft Office PowerPoint</Application>
  <PresentationFormat>Widescreen</PresentationFormat>
  <Paragraphs>383</Paragraphs>
  <Slides>48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Arial</vt:lpstr>
      <vt:lpstr>Bangla</vt:lpstr>
      <vt:lpstr>Calibri</vt:lpstr>
      <vt:lpstr>Century Gothic</vt:lpstr>
      <vt:lpstr>Siyam Rupali</vt:lpstr>
      <vt:lpstr>Wingdings 3</vt:lpstr>
      <vt:lpstr>Ion</vt:lpstr>
      <vt:lpstr>            বাংলা ছন্দ </vt:lpstr>
      <vt:lpstr>PowerPoint Presentation</vt:lpstr>
      <vt:lpstr>PowerPoint Presentation</vt:lpstr>
      <vt:lpstr>ছন্দের দশটি প্রাথমিক উপাদান</vt:lpstr>
      <vt:lpstr>বর্ণ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বাংলা ছন্দ </dc:title>
  <dc:creator>Dhrubajyoti Roy</dc:creator>
  <cp:lastModifiedBy>Dhrubajyoti Roy</cp:lastModifiedBy>
  <cp:revision>115</cp:revision>
  <dcterms:created xsi:type="dcterms:W3CDTF">2020-12-15T15:36:40Z</dcterms:created>
  <dcterms:modified xsi:type="dcterms:W3CDTF">2021-01-21T14:28:36Z</dcterms:modified>
</cp:coreProperties>
</file>